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7" r:id="rId2"/>
    <p:sldMasterId id="2147483667" r:id="rId3"/>
    <p:sldMasterId id="2147483674" r:id="rId4"/>
    <p:sldMasterId id="2147483834" r:id="rId5"/>
  </p:sldMasterIdLst>
  <p:notesMasterIdLst>
    <p:notesMasterId r:id="rId78"/>
  </p:notesMasterIdLst>
  <p:sldIdLst>
    <p:sldId id="847" r:id="rId6"/>
    <p:sldId id="893" r:id="rId7"/>
    <p:sldId id="974" r:id="rId8"/>
    <p:sldId id="960" r:id="rId9"/>
    <p:sldId id="961" r:id="rId10"/>
    <p:sldId id="962" r:id="rId11"/>
    <p:sldId id="851" r:id="rId12"/>
    <p:sldId id="749" r:id="rId13"/>
    <p:sldId id="970" r:id="rId14"/>
    <p:sldId id="897" r:id="rId15"/>
    <p:sldId id="969" r:id="rId16"/>
    <p:sldId id="981" r:id="rId17"/>
    <p:sldId id="896" r:id="rId18"/>
    <p:sldId id="943" r:id="rId19"/>
    <p:sldId id="846" r:id="rId20"/>
    <p:sldId id="855" r:id="rId21"/>
    <p:sldId id="856" r:id="rId22"/>
    <p:sldId id="857" r:id="rId23"/>
    <p:sldId id="1001" r:id="rId24"/>
    <p:sldId id="989" r:id="rId25"/>
    <p:sldId id="860" r:id="rId26"/>
    <p:sldId id="861" r:id="rId27"/>
    <p:sldId id="869" r:id="rId28"/>
    <p:sldId id="870" r:id="rId29"/>
    <p:sldId id="871" r:id="rId30"/>
    <p:sldId id="872" r:id="rId31"/>
    <p:sldId id="873" r:id="rId32"/>
    <p:sldId id="874" r:id="rId33"/>
    <p:sldId id="875" r:id="rId34"/>
    <p:sldId id="876" r:id="rId35"/>
    <p:sldId id="877" r:id="rId36"/>
    <p:sldId id="878" r:id="rId37"/>
    <p:sldId id="879" r:id="rId38"/>
    <p:sldId id="881" r:id="rId39"/>
    <p:sldId id="864" r:id="rId40"/>
    <p:sldId id="924" r:id="rId41"/>
    <p:sldId id="925" r:id="rId42"/>
    <p:sldId id="923" r:id="rId43"/>
    <p:sldId id="990" r:id="rId44"/>
    <p:sldId id="865" r:id="rId45"/>
    <p:sldId id="866" r:id="rId46"/>
    <p:sldId id="867" r:id="rId47"/>
    <p:sldId id="868" r:id="rId48"/>
    <p:sldId id="763" r:id="rId49"/>
    <p:sldId id="770" r:id="rId50"/>
    <p:sldId id="883" r:id="rId51"/>
    <p:sldId id="882" r:id="rId52"/>
    <p:sldId id="766" r:id="rId53"/>
    <p:sldId id="767" r:id="rId54"/>
    <p:sldId id="884" r:id="rId55"/>
    <p:sldId id="885" r:id="rId56"/>
    <p:sldId id="886" r:id="rId57"/>
    <p:sldId id="887" r:id="rId58"/>
    <p:sldId id="889" r:id="rId59"/>
    <p:sldId id="890" r:id="rId60"/>
    <p:sldId id="888" r:id="rId61"/>
    <p:sldId id="891" r:id="rId62"/>
    <p:sldId id="892" r:id="rId63"/>
    <p:sldId id="946" r:id="rId64"/>
    <p:sldId id="947" r:id="rId65"/>
    <p:sldId id="948" r:id="rId66"/>
    <p:sldId id="949" r:id="rId67"/>
    <p:sldId id="950" r:id="rId68"/>
    <p:sldId id="951" r:id="rId69"/>
    <p:sldId id="952" r:id="rId70"/>
    <p:sldId id="953" r:id="rId71"/>
    <p:sldId id="954" r:id="rId72"/>
    <p:sldId id="955" r:id="rId73"/>
    <p:sldId id="956" r:id="rId74"/>
    <p:sldId id="957" r:id="rId75"/>
    <p:sldId id="439" r:id="rId76"/>
    <p:sldId id="945" r:id="rId7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8A9"/>
    <a:srgbClr val="F27F00"/>
    <a:srgbClr val="A5002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87113" autoAdjust="0"/>
  </p:normalViewPr>
  <p:slideViewPr>
    <p:cSldViewPr snapToGrid="0">
      <p:cViewPr varScale="1">
        <p:scale>
          <a:sx n="67" d="100"/>
          <a:sy n="67" d="100"/>
        </p:scale>
        <p:origin x="14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84"/>
      </p:cViewPr>
      <p:guideLst>
        <p:guide orient="horz" pos="2928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F08282-243E-491F-BE7C-39F3FDCB1A12}" type="datetimeFigureOut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F93F21-5A10-4D92-8F0D-973ECC50B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84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altLang="zh-CN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D22D0-AFD0-4D38-BEC9-033B948C38B9}" type="slidenum">
              <a:rPr lang="en-US" altLang="zh-CN"/>
              <a:pPr eaLnBrk="1" hangingPunct="1">
                <a:spcBef>
                  <a:spcPct val="0"/>
                </a:spcBef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91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使用高级检索中的关键词检索对细化后的概念词进行检索，利用截词符进行单复数、衍生词等的检索，勾选“主题词自动匹配”选项，应用</a:t>
            </a:r>
            <a:r>
              <a:rPr lang="en-US" altLang="zh-CN" dirty="0"/>
              <a:t>MEDLINE</a:t>
            </a:r>
            <a:r>
              <a:rPr lang="zh-CN" altLang="en-US" dirty="0"/>
              <a:t>数据库中的</a:t>
            </a:r>
            <a:r>
              <a:rPr lang="en-US" altLang="zh-CN" dirty="0"/>
              <a:t>MESH</a:t>
            </a:r>
            <a:r>
              <a:rPr lang="zh-CN" altLang="en-US" baseline="0" dirty="0"/>
              <a:t>主题词表更加全面和准确的获取文献结果。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8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勾选主题词前的选择框，选择一个或多个主题词，如果选择多个主题词，可以进行布尔组合检索。根据此次检索主题，我们只选择</a:t>
            </a:r>
            <a:r>
              <a:rPr lang="en-US" altLang="zh-CN" dirty="0"/>
              <a:t>heart failure</a:t>
            </a:r>
            <a:r>
              <a:rPr lang="zh-CN" altLang="en-US" dirty="0"/>
              <a:t>。您还可以选择是进行精准检索还是扩展检索。精准检索是按照已勾选的单个或多个主题词进行准确的匹配检索；扩展检索在检索已勾选主题词的同时，还将检索该主题词包含的所有狭义词。此次选择精准检索。点击继续，进入下一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8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9B135A-DE51-4C47-9056-D77F39EF8DF2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7849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7844BF-1858-46EE-9A76-B570E7AE6B89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检索工具是专门针对主题词表、叙词表的检索工具，因此只有在包含主题词、叙词表的数据库中才可以使用。检索工具提供了</a:t>
            </a:r>
            <a:r>
              <a:rPr lang="en-US" altLang="zh-CN" dirty="0"/>
              <a:t>6</a:t>
            </a:r>
            <a:r>
              <a:rPr lang="zh-CN" altLang="en-US" dirty="0"/>
              <a:t>个检索选项，包括主题匹配、树型图、轮排索引、主题词说明、扩展检索、副标题。下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3132956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主题匹配是系统根据输入的英文单词或词组，自动匹配出对应的主题词，可以使用截词符，但不能输入句子或使用布尔运算符。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03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系统匹配出先关的主题词后，您可以查看主题词说明信息、选择一个或多个主题词，进行扩展检索、精准检索，或者直接进行关键词检索。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45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主题树型图将根据您输入的单词和词组，直接定位其在主题词表中的等级位置。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70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题词表是由经过规范化的主题词，根据概念涵盖范围，以等级层次方式结合在一起的概念词表。通过它，您可以轻松了解检索词在学科体系中的位置，以及相关的其他领域。在树型图中您可以随意点击并跳转至其他主题词，查看说明信息，组合运算方式，进行精准或扩展检索。完成后，点击“继续”按键，系统开始检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01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轮排索引不进行主题词匹配，主要查询包含所输入检索词的主题词。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66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这就是轮排索引的检索结果，您可以选择一个或多个主题词，点击“继续”按键进行检索。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8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EEEBE85-6BD9-4E00-BBCF-32DCEDDCFBE3}" type="slidenum">
              <a:rPr kumimoji="0" lang="zh-TW" alt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kumimoji="0" lang="en-US" altLang="zh-TW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4" tIns="47112" rIns="94224" bIns="47112"/>
          <a:lstStyle/>
          <a:p>
            <a:pPr eaLnBrk="1" hangingPunct="1"/>
            <a:r>
              <a:rPr lang="zh-CN" altLang="en-US" dirty="0"/>
              <a:t>而</a:t>
            </a:r>
            <a:r>
              <a:rPr lang="en-US" altLang="zh-CN" dirty="0"/>
              <a:t>Ovid</a:t>
            </a:r>
            <a:r>
              <a:rPr lang="zh-CN" altLang="en-US" dirty="0"/>
              <a:t>呢，各位老师也很熟悉了，这是业界知名的集成平台，为用户提供全面的定制化解决方案。</a:t>
            </a:r>
            <a:endParaRPr lang="en-US" altLang="zh-CN" dirty="0"/>
          </a:p>
          <a:p>
            <a:pPr eaLnBrk="1" hangingPunct="1"/>
            <a:endParaRPr lang="zh-CN" altLang="en-US" dirty="0"/>
          </a:p>
        </p:txBody>
      </p:sp>
      <p:sp>
        <p:nvSpPr>
          <p:cNvPr id="92165" name="Slide Number Placeholder 3"/>
          <p:cNvSpPr txBox="1">
            <a:spLocks noGrp="1"/>
          </p:cNvSpPr>
          <p:nvPr/>
        </p:nvSpPr>
        <p:spPr bwMode="auto">
          <a:xfrm>
            <a:off x="3970576" y="8829537"/>
            <a:ext cx="3038259" cy="46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4" tIns="47112" rIns="94224" bIns="47112" anchor="b"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0A9A991-48BA-4C50-893F-00DA9B734AE2}" type="slidenum">
              <a:rPr lang="zh-CN" altLang="en-US" sz="1200"/>
              <a:pPr algn="r" eaLnBrk="1" hangingPunct="1"/>
              <a:t>4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004751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主题词说明主要阐述一个主题词的概念内容，学科范围，并包含同义词、近似词等。要求输入完整主题词进行检索。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59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检索工具的主题词说明检索的是说明信息，而不是文献记录。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02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9pPr>
          </a:lstStyle>
          <a:p>
            <a:pPr eaLnBrk="1" hangingPunct="1"/>
            <a:fld id="{2DC62C28-4CE6-4F06-99FD-E6B30A832465}" type="slidenum">
              <a:rPr lang="en-US" altLang="zh-CN" sz="1200">
                <a:latin typeface="Arial" charset="0"/>
                <a:ea typeface="ＭＳ Ｐゴシック" pitchFamily="34" charset="-128"/>
              </a:rPr>
              <a:pPr eaLnBrk="1" hangingPunct="1"/>
              <a:t>34</a:t>
            </a:fld>
            <a:endParaRPr lang="en-US" altLang="zh-CN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2398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除基本检索和高级检索外，</a:t>
            </a:r>
            <a:r>
              <a:rPr lang="en-US" altLang="zh-CN" dirty="0"/>
              <a:t>Ovid</a:t>
            </a:r>
            <a:r>
              <a:rPr lang="zh-CN" altLang="en-US" dirty="0"/>
              <a:t>还提供其他检索模式。常用字段检索可以通过少量的信息查找定位某篇或某几篇文献；字段检索可以浏览和检索任何数据字段，并可进行单独或组合检索。多个字段检索提供便捷的多字段组合检索，可以建立复杂的检索策略。您可根据需要，选择使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3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检索的同时，您还可以使用限制功能进一步对检索结果进行筛选。输入完检索词或在检索历史中选择已运行完的检索策略后，勾选合适的限制选项，进行检索。常用限制显示您使用最频繁的限制选项，更多限制显示数据库支持的所有限制选项，您可以使用“编辑常用限制”功能个性化设置自己的常用限制选项。根据检索实例，我们可以通过</a:t>
            </a:r>
            <a:r>
              <a:rPr lang="en-US" altLang="zh-CN" dirty="0"/>
              <a:t>Publication</a:t>
            </a:r>
            <a:r>
              <a:rPr lang="en-US" altLang="zh-CN" baseline="0" dirty="0"/>
              <a:t> year</a:t>
            </a:r>
            <a:r>
              <a:rPr lang="zh-CN" altLang="en-US" baseline="0" dirty="0"/>
              <a:t>来进行出版年份的限制检索。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检索完成后，</a:t>
            </a:r>
            <a:r>
              <a:rPr lang="en-US" altLang="zh-CN" dirty="0"/>
              <a:t>Ovid</a:t>
            </a:r>
            <a:r>
              <a:rPr lang="zh-CN" altLang="en-US" dirty="0"/>
              <a:t>提供检索结果工具方便您进行各种操作。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19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检索信息显示每次检索的具体操作和内容、所使用的检索词和结果数量，并提供排序依据方便您对检索结果进行再次排序。此外您还可以使用手动设定显示选项，对检索结果进行个性化设置。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2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筛选工具可以根据选项对检索结果进行多次筛选，</a:t>
            </a:r>
            <a:r>
              <a:rPr lang="en-US" altLang="zh-CN" dirty="0"/>
              <a:t>MEDLINE</a:t>
            </a:r>
            <a:r>
              <a:rPr lang="zh-CN" altLang="en-US" dirty="0"/>
              <a:t>数据库提供相关度、年代、主题、作者、期刊等选项，高级检索后的结果没有相关度筛选项。对于这个检索实例，除了限制功能，您也可以通过年代筛选项中的特定年代范围进行</a:t>
            </a:r>
            <a:r>
              <a:rPr lang="en-US" altLang="zh-CN" dirty="0"/>
              <a:t>2010</a:t>
            </a:r>
            <a:r>
              <a:rPr lang="zh-CN" altLang="en-US" dirty="0"/>
              <a:t>至</a:t>
            </a:r>
            <a:r>
              <a:rPr lang="en-US" altLang="zh-CN" dirty="0"/>
              <a:t>2013</a:t>
            </a:r>
            <a:r>
              <a:rPr lang="zh-CN" altLang="en-US" dirty="0"/>
              <a:t>年的年份设置，从而对检索结果进行年代范围的筛选。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29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检索完成后，您可以从</a:t>
            </a:r>
            <a:r>
              <a:rPr lang="en-US" altLang="zh-CN" dirty="0"/>
              <a:t>Ovid</a:t>
            </a:r>
            <a:r>
              <a:rPr lang="zh-CN" altLang="en-US" dirty="0"/>
              <a:t>平台输出检索结果。首先勾选您需要的检索结果，可以全选或设定输出范围、也可以单独勾选不同的结果。</a:t>
            </a:r>
            <a:r>
              <a:rPr lang="en-US" altLang="zh-CN" dirty="0"/>
              <a:t>Ovid</a:t>
            </a:r>
            <a:r>
              <a:rPr lang="zh-CN" altLang="en-US" dirty="0"/>
              <a:t>平台提供三种题录输出方式，一种是直接打印检索结果，一种是用电子邮件将题录结果发送至收件人的电子邮箱，可以同时输入多个电子邮箱，第三种是输出成文件或输出至其他文献系统，</a:t>
            </a:r>
            <a:r>
              <a:rPr lang="en-US" altLang="zh-CN" dirty="0"/>
              <a:t>Ovid</a:t>
            </a:r>
            <a:r>
              <a:rPr lang="zh-CN" altLang="en-US" dirty="0"/>
              <a:t>支持输出成</a:t>
            </a:r>
            <a:r>
              <a:rPr lang="en-US" altLang="zh-CN" dirty="0"/>
              <a:t>Word</a:t>
            </a:r>
            <a:r>
              <a:rPr lang="zh-CN" altLang="en-US" baseline="0" dirty="0"/>
              <a:t>、</a:t>
            </a:r>
            <a:r>
              <a:rPr lang="en-US" altLang="zh-CN" baseline="0" dirty="0"/>
              <a:t>PDF</a:t>
            </a:r>
            <a:r>
              <a:rPr lang="zh-CN" altLang="en-US" baseline="0" dirty="0"/>
              <a:t>、</a:t>
            </a:r>
            <a:r>
              <a:rPr lang="en-US" altLang="zh-CN" baseline="0" dirty="0"/>
              <a:t>EXCEL</a:t>
            </a:r>
            <a:r>
              <a:rPr lang="zh-CN" altLang="en-US" baseline="0" dirty="0"/>
              <a:t>等文件，支持输出到</a:t>
            </a:r>
            <a:r>
              <a:rPr lang="en-US" altLang="zh-CN" baseline="0" dirty="0"/>
              <a:t>EndNote</a:t>
            </a:r>
            <a:r>
              <a:rPr lang="zh-CN" altLang="en-US" baseline="0" dirty="0"/>
              <a:t>、</a:t>
            </a:r>
            <a:r>
              <a:rPr lang="en-US" altLang="zh-CN" baseline="0" dirty="0" err="1"/>
              <a:t>RefWork</a:t>
            </a:r>
            <a:r>
              <a:rPr lang="zh-CN" altLang="en-US" baseline="0" dirty="0"/>
              <a:t>等文献管理系统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74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请在登录</a:t>
            </a:r>
            <a:r>
              <a:rPr lang="en-US" altLang="zh-CN" dirty="0"/>
              <a:t>Ovid</a:t>
            </a:r>
            <a:r>
              <a:rPr lang="zh-CN" altLang="en-US" dirty="0"/>
              <a:t>平台后，点击我的账号，进入个人账户登录页面，输入个人账号和密码，成功登录后，系统显示个人账号名称，激活我的工作区功能。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3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E4DD39-E900-4FBF-8EC5-40FBEDA4E60E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921096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登录</a:t>
            </a:r>
            <a:r>
              <a:rPr lang="en-US" altLang="zh-CN" dirty="0"/>
              <a:t>Ovid</a:t>
            </a:r>
            <a:r>
              <a:rPr lang="zh-CN" altLang="en-US" dirty="0"/>
              <a:t>平台后，您可以免费创建并使用自己的个人账号，我们不收取任何额外的费用。请在我的账户页面，点击“创建新的个人账户”，输入要求的信息后，点击创建，即可获得您的个人账户。标注红星的表示必填选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08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我的工作住区主要提供</a:t>
            </a:r>
            <a:r>
              <a:rPr lang="en-US" altLang="zh-CN" dirty="0"/>
              <a:t>4</a:t>
            </a:r>
            <a:r>
              <a:rPr lang="zh-CN" altLang="en-US" dirty="0"/>
              <a:t>项功能，分别是我的课题、我的检索与定题通告、期刊目录订阅服务和工具栏。下面我会逐一进行演示。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47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67BA4C-32A8-4393-B1A5-30B61AC7E66D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用户可以利用我的课题功能自主在线添加、标识、管理</a:t>
            </a:r>
            <a:r>
              <a:rPr lang="en-US" altLang="zh-CN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Ovid</a:t>
            </a:r>
            <a:r>
              <a:rPr lang="zh-CN" altLang="en-US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平台提供的多种类型资源，主要包括检索结果、检索历史、</a:t>
            </a:r>
            <a:r>
              <a:rPr lang="en-US" altLang="zh-CN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HTML</a:t>
            </a:r>
            <a:r>
              <a:rPr lang="zh-CN" altLang="en-US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或者</a:t>
            </a:r>
            <a:r>
              <a:rPr lang="en-US" altLang="zh-CN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PDF</a:t>
            </a:r>
            <a:r>
              <a:rPr lang="zh-CN" altLang="en-US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全文、各种多媒体资源、剪贴的文本、期刊清单、电子书章节、题录信息、上传的文件、自动定题通告等。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863723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我的课题功能现已全面嵌入</a:t>
            </a:r>
            <a:r>
              <a:rPr lang="en-US" altLang="zh-CN" dirty="0"/>
              <a:t>Ovid</a:t>
            </a:r>
            <a:r>
              <a:rPr lang="zh-CN" altLang="en-US" dirty="0"/>
              <a:t>平台，您可以在期刊库、全文文章、电子书章节、检索结果、视频、图像等多处看到此功能。点击后，弹出添加页面，您可以加入现有课题，也可以直接创新的课题。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02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当您将资源添加入我的课题后，就可以在管理区域进行管理操作。在管理课题中，您可以创建新的课题、文件夹、题录，甚至直接上传文件。封存课题保存</a:t>
            </a:r>
            <a:r>
              <a:rPr lang="zh-CN" altLang="en-US" sz="1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您不经常使用，但又暂时不想删除的课题；删除的课题直接放入回收筒，您可以手动清空，或</a:t>
            </a:r>
            <a:r>
              <a:rPr lang="en-US" altLang="zh-CN" sz="1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30</a:t>
            </a:r>
            <a:r>
              <a:rPr lang="zh-CN" altLang="en-US" sz="1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天后系统自动彻底删除。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如果您的机器安装了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Java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，您可以用鼠标拖动课题项目放置在不同目录</a:t>
            </a:r>
            <a:endParaRPr lang="zh-CN" altLang="en-US" sz="1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90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我的检索与定题通告让您</a:t>
            </a:r>
            <a:r>
              <a:rPr lang="zh-CN" altLang="en-US" baseline="0" dirty="0"/>
              <a:t>不用登录</a:t>
            </a:r>
            <a:r>
              <a:rPr lang="en-US" altLang="zh-CN" baseline="0" dirty="0"/>
              <a:t>Ovid</a:t>
            </a:r>
            <a:r>
              <a:rPr lang="zh-CN" altLang="en-US" baseline="0" dirty="0"/>
              <a:t>平台，不用检索，就可以随时跟踪获得最新研究进展。您可以在检索历史列表中选择您需要的检索策略，然后使用保存功能，将其保存设置成定题通告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79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dirty="0"/>
              <a:t>输入保存名称，设置保存方式，暂时保存还是永久保存，是否保存为定题通告，这是必填选项；备注是可选项。设置通告发送频率，</a:t>
            </a:r>
            <a:r>
              <a:rPr lang="en-US" altLang="zh-CN" b="0" dirty="0"/>
              <a:t>Ovid</a:t>
            </a:r>
            <a:r>
              <a:rPr lang="zh-CN" altLang="en-US" b="0" dirty="0"/>
              <a:t>平台提供了多个选择。</a:t>
            </a:r>
            <a:r>
              <a:rPr lang="zh-CN" altLang="en-US" dirty="0"/>
              <a:t>请注意，在多数据库检索的情况下，建议选择按确定的时间频率发送，如周更新，这样系统会将各个数据库中得到的结果整合后发送；如果选择按数据库更新时发送，系统会分别在各个数据库更新时发送检索结果。设定移除重复数据选项适合多数据库检索的情况。您还可以选择是否包括开放获取结果。</a:t>
            </a:r>
            <a:r>
              <a:rPr lang="en-US" altLang="zh-CN" dirty="0"/>
              <a:t>Ovid</a:t>
            </a:r>
            <a:r>
              <a:rPr lang="zh-CN" altLang="en-US" dirty="0"/>
              <a:t>提供了三种发送的方式，电邮、</a:t>
            </a:r>
            <a:r>
              <a:rPr lang="en-US" altLang="zh-CN" dirty="0"/>
              <a:t>RSS</a:t>
            </a:r>
            <a:r>
              <a:rPr lang="zh-CN" altLang="en-US" dirty="0"/>
              <a:t>和我的课题，可以只选择一种，也可以选择多种。电邮发送，请设置收件人地址、内容发送模式以及输出的格式；还有是否输出检索策略、外部链接解析、检索结果输出格式、数据字段以及排序设置。全部完成后，点击保存。</a:t>
            </a:r>
            <a:endParaRPr lang="en-US" altLang="zh-CN" dirty="0"/>
          </a:p>
          <a:p>
            <a:endParaRPr lang="zh-CN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75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dirty="0"/>
              <a:t>如果您选择</a:t>
            </a:r>
            <a:r>
              <a:rPr lang="en-US" altLang="zh-CN" b="0" dirty="0"/>
              <a:t>RSS</a:t>
            </a:r>
            <a:r>
              <a:rPr lang="zh-CN" altLang="en-US" b="0" dirty="0"/>
              <a:t>或我的课题进行发送，均需要进行相应的发送设置。这是</a:t>
            </a:r>
            <a:r>
              <a:rPr lang="en-US" altLang="zh-CN" b="0" dirty="0"/>
              <a:t>RSS</a:t>
            </a:r>
            <a:r>
              <a:rPr lang="zh-CN" altLang="en-US" b="0" dirty="0"/>
              <a:t>发送设置，这是我的课题发送设置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80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对于已保存完毕的定题通告，您可随时在我的检索与定题通告中进行编辑修改删除等操作。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702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这是一个通过</a:t>
            </a:r>
            <a:r>
              <a:rPr lang="en-US" altLang="zh-CN" dirty="0"/>
              <a:t>Email</a:t>
            </a:r>
            <a:r>
              <a:rPr lang="zh-CN" altLang="en-US" dirty="0"/>
              <a:t>发送的定题通告结果实例。根据设置不同，内容和格式会有不同。</a:t>
            </a:r>
            <a:endParaRPr lang="en-US" altLang="zh-CN" dirty="0"/>
          </a:p>
          <a:p>
            <a:r>
              <a:rPr lang="zh-CN" altLang="en-US" dirty="0"/>
              <a:t>最前显示执行本次定题通告一共查找到了多少笔最新记录。</a:t>
            </a:r>
            <a:endParaRPr lang="en-US" altLang="zh-CN" dirty="0"/>
          </a:p>
          <a:p>
            <a:r>
              <a:rPr lang="zh-CN" altLang="en-US" dirty="0"/>
              <a:t>然后是指向这次检索结果的链接</a:t>
            </a:r>
            <a:endParaRPr lang="en-US" altLang="zh-CN" dirty="0"/>
          </a:p>
          <a:p>
            <a:r>
              <a:rPr lang="zh-CN" altLang="en-US" dirty="0"/>
              <a:t>后面依次是每篇题录信息以及全文链接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2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67BA4C-32A8-4393-B1A5-30B61AC7E66D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710647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3F448E-A463-4513-A528-602F1188B8FE}" type="slidenum">
              <a:rPr lang="en-US" altLang="zh-CN" sz="120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71</a:t>
            </a:fld>
            <a:endParaRPr lang="en-US" altLang="zh-CN" sz="12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ea typeface="MS PGothic" pitchFamily="34" charset="-128"/>
              </a:rPr>
              <a:t>如您需要更多详细内容，可以给我们发送电子邮件，或者访问</a:t>
            </a:r>
            <a:r>
              <a:rPr lang="en-US" altLang="zh-CN" dirty="0">
                <a:ea typeface="MS PGothic" pitchFamily="34" charset="-128"/>
              </a:rPr>
              <a:t>Ovid</a:t>
            </a:r>
            <a:r>
              <a:rPr lang="zh-CN" altLang="en-US" dirty="0">
                <a:ea typeface="MS PGothic" pitchFamily="34" charset="-128"/>
              </a:rPr>
              <a:t>帮助资源中心，查看其他帮助信息或教程演示。感谢您对我们的支持！</a:t>
            </a:r>
            <a:endParaRPr lang="zh-CN" altLang="zh-CN" dirty="0">
              <a:ea typeface="MS PGothic" pitchFamily="34" charset="-128"/>
            </a:endParaRPr>
          </a:p>
          <a:p>
            <a:pPr eaLnBrk="1" hangingPunct="1"/>
            <a:endParaRPr lang="zh-CN" altLang="zh-CN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81557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53818-767B-43AD-A4F4-215EEE5CCC51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8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7844BF-1858-46EE-9A76-B570E7AE6B89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Ovid</a:t>
            </a:r>
            <a:r>
              <a:rPr lang="zh-CN" altLang="en-US" dirty="0"/>
              <a:t>平台检索页面将各种检索方式、限制条件、资源类型、检索历史、管理工具等高度集成在一个界面，方便您随时使用。检索方式下方显示当前所选择的数据库；如果您在</a:t>
            </a:r>
            <a:r>
              <a:rPr lang="en-US" altLang="zh-CN" dirty="0"/>
              <a:t>Ovid</a:t>
            </a:r>
            <a:r>
              <a:rPr lang="zh-CN" altLang="en-US" dirty="0"/>
              <a:t>平台上可以使用多个数据库，可以点击变更，更改所选数据库。页面底部的语种标识帮助您自由切换平台显示语言。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70150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MEDLINE</a:t>
            </a:r>
            <a:r>
              <a:rPr lang="zh-CN" altLang="en-US" dirty="0"/>
              <a:t>数据库中进行检索时，请首先根据您研究课题的内容特点以及您想要查找的信息，选择合适的检索模式来进行信息查找。基本检索能够最快速获取最新的文献信息、高级检索全面精准的获取所有符合条件的结果、检索工具主要应用于数据库所包含的主题词表、叙词表；多字段检索可以组合多个字段和主题检索、常用字段检索通常用于查找一些特定文献、字段检索可以更加精准的限定检索位置。下面，以查找</a:t>
            </a:r>
            <a:r>
              <a:rPr lang="en-US" altLang="zh-CN" dirty="0"/>
              <a:t>2010</a:t>
            </a:r>
            <a:r>
              <a:rPr lang="zh-CN" altLang="en-US" dirty="0"/>
              <a:t>到</a:t>
            </a:r>
            <a:r>
              <a:rPr lang="en-US" altLang="zh-CN" dirty="0"/>
              <a:t>2013</a:t>
            </a:r>
            <a:r>
              <a:rPr lang="zh-CN" altLang="en-US" dirty="0"/>
              <a:t>年间出版的有关</a:t>
            </a:r>
            <a:r>
              <a:rPr lang="en-US" altLang="zh-CN" sz="1200" b="0" dirty="0">
                <a:solidFill>
                  <a:schemeClr val="bg1"/>
                </a:solidFill>
                <a:ea typeface="黑体" panose="02010609060101010101" pitchFamily="49" charset="-122"/>
              </a:rPr>
              <a:t>warfarin treatment for heart failure in men</a:t>
            </a:r>
            <a:r>
              <a:rPr lang="zh-CN" altLang="en-US" sz="1200" b="0" dirty="0">
                <a:solidFill>
                  <a:schemeClr val="bg1"/>
                </a:solidFill>
                <a:ea typeface="黑体" panose="02010609060101010101" pitchFamily="49" charset="-122"/>
              </a:rPr>
              <a:t>的文章为例进行检索和资源获取的演示。</a:t>
            </a:r>
            <a:endParaRPr lang="zh-CN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选用基本检索快速的获取该课题的初步文献结果。点击检索框前的圆形问号标识，查看基本检索提示，看是否需要需要对检索语句进行修正，在检索框中输入检索语句，勾选“包含相关词汇”，让系统自动匹配更多的相关词汇，如同义词、单复数等。点击检索按键，开始检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7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您可在检索历史中看到结果数量。在检索内容处看到此次检索所使用的词汇，因为勾选了包含相关词汇，所以系统使用的检索词比您输入的词汇要多；检索结果按照相关度排序，您也可以进一步选择排序依据中的选项对结果进行重新排序。此外，基本检索同时提供开放获取文章的检索结果。如需要，您可以直接跳转查看开放获取文章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8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在进行完基本检索对研究课题有了初步了解后，您可以使用高级检索更全面和精准的获取文献。下面仍然以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Warfarin treatment for heart failure in men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为例，说明怎样进行高级检索；首先将研究课题细化成一个个概念词，如果数据库支持主题检索，看是否可以应用主题词，然后分步骤进行检索，灵活运用合并检索，最后获取与研究课题精确相关的文献结果。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L080226_103_s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40547" r="6244" b="5514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1"/>
            <a:ext cx="8686800" cy="48450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7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700">
                <a:solidFill>
                  <a:schemeClr val="tx1"/>
                </a:solidFill>
              </a:defRPr>
            </a:lvl5pPr>
            <a:lvl6pPr marL="342900" indent="0">
              <a:defRPr lang="en-US" sz="11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457200"/>
            <a:ext cx="8686800" cy="83099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5F26F2-1299-4B62-BDE9-4D4A55938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2921000" y="6445250"/>
            <a:ext cx="330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Health Investor Seminar, 28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eople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F9D50-DA6C-4FF9-9E7F-8D8E568018C4}" type="datetimeFigureOut">
              <a:rPr lang="en-US" altLang="zh-CN"/>
              <a:pPr>
                <a:defRPr/>
              </a:pPr>
              <a:t>4/15/2021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56FC-2825-4E3B-B1F9-4BFEE980B5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6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4" name="Tijdelijke aanduiding voor datum 6"/>
          <p:cNvSpPr txBox="1">
            <a:spLocks/>
          </p:cNvSpPr>
          <p:nvPr userDrawn="1"/>
        </p:nvSpPr>
        <p:spPr>
          <a:xfrm>
            <a:off x="1979712" y="256490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7" name="Picture 16" descr="WKH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WKHLogo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_annex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ndertitel 2"/>
          <p:cNvSpPr txBox="1">
            <a:spLocks/>
          </p:cNvSpPr>
          <p:nvPr userDrawn="1"/>
        </p:nvSpPr>
        <p:spPr>
          <a:xfrm>
            <a:off x="2411760" y="872716"/>
            <a:ext cx="446449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Annex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 descr="WKHLogo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7544" y="1412776"/>
            <a:ext cx="8208000" cy="477922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SzPct val="90000"/>
              <a:buFontTx/>
              <a:buNone/>
              <a:defRPr sz="1800" b="0" i="1">
                <a:solidFill>
                  <a:srgbClr val="757575"/>
                </a:solidFill>
              </a:defRPr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3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tekst 2"/>
          <p:cNvSpPr>
            <a:spLocks noGrp="1"/>
          </p:cNvSpPr>
          <p:nvPr>
            <p:ph idx="1"/>
          </p:nvPr>
        </p:nvSpPr>
        <p:spPr>
          <a:xfrm>
            <a:off x="468000" y="1412776"/>
            <a:ext cx="8208000" cy="4815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>
              <a:spcBef>
                <a:spcPts val="432"/>
              </a:spcBef>
              <a:buFont typeface="Wingdings" pitchFamily="2" charset="2"/>
              <a:buChar char="§"/>
              <a:defRPr/>
            </a:lvl1pPr>
            <a:lvl2pPr marL="358775" indent="-176213">
              <a:spcBef>
                <a:spcPts val="432"/>
              </a:spcBef>
              <a:buFont typeface="Trebuchet MS" pitchFamily="34" charset="0"/>
              <a:buChar char="–"/>
              <a:defRPr sz="1600"/>
            </a:lvl2pPr>
            <a:lvl3pPr marL="541338" indent="-182563">
              <a:spcBef>
                <a:spcPts val="432"/>
              </a:spcBef>
              <a:buFont typeface="Wingdings" pitchFamily="2" charset="2"/>
              <a:buChar char="§"/>
              <a:defRPr sz="1400"/>
            </a:lvl3pPr>
            <a:lvl4pPr marL="717550" indent="-176213">
              <a:spcBef>
                <a:spcPts val="432"/>
              </a:spcBef>
              <a:buFont typeface="Trebuchet MS" pitchFamily="34" charset="0"/>
              <a:buChar char="–"/>
              <a:defRPr sz="1400"/>
            </a:lvl4pPr>
            <a:lvl5pPr marL="900113" indent="-182563">
              <a:spcBef>
                <a:spcPts val="432"/>
              </a:spcBef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2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000" y="1412776"/>
            <a:ext cx="3996000" cy="4815224"/>
          </a:xfrm>
        </p:spPr>
        <p:txBody>
          <a:bodyPr lIns="0" tIns="0" rIns="0" bIns="0">
            <a:no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0000" y="1412776"/>
            <a:ext cx="3996000" cy="4815224"/>
          </a:xfrm>
        </p:spPr>
        <p:txBody>
          <a:bodyPr bIns="0"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1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468000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000" y="1412776"/>
            <a:ext cx="8208000" cy="4815224"/>
          </a:xfrm>
        </p:spPr>
        <p:txBody>
          <a:bodyPr bIns="0"/>
          <a:lstStyle/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00" y="1412776"/>
            <a:ext cx="8208000" cy="4815224"/>
          </a:xfrm>
        </p:spPr>
        <p:txBody>
          <a:bodyPr bIns="0"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8000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8" name="Picture 11" descr="WKH_LOGO_outlined_R_200x63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99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wkh_ovidrn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42771" y="4951563"/>
            <a:ext cx="4178462" cy="661148"/>
          </a:xfrm>
          <a:prstGeom prst="rect">
            <a:avLst/>
          </a:prstGeom>
        </p:spPr>
      </p:pic>
      <p:pic>
        <p:nvPicPr>
          <p:cNvPr id="13" name="Picture 12" descr="WKH_OVID_C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455428" y="2418338"/>
            <a:ext cx="4447032" cy="546352"/>
          </a:xfrm>
          <a:prstGeom prst="rect">
            <a:avLst/>
          </a:prstGeom>
        </p:spPr>
      </p:pic>
      <p:pic>
        <p:nvPicPr>
          <p:cNvPr id="14" name="Picture 13" descr="ovidm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11989" y="2317451"/>
            <a:ext cx="3810000" cy="704850"/>
          </a:xfrm>
          <a:prstGeom prst="rect">
            <a:avLst/>
          </a:prstGeom>
        </p:spPr>
      </p:pic>
      <p:pic>
        <p:nvPicPr>
          <p:cNvPr id="15" name="Picture 14" descr="wkh_ovidsp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55710" y="3692105"/>
            <a:ext cx="5070270" cy="80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SmartArt 15"/>
          <p:cNvSpPr>
            <a:spLocks noGrp="1"/>
          </p:cNvSpPr>
          <p:nvPr>
            <p:ph type="dgm" sz="quarter" idx="18"/>
          </p:nvPr>
        </p:nvSpPr>
        <p:spPr>
          <a:xfrm>
            <a:off x="467544" y="1412776"/>
            <a:ext cx="8208912" cy="4895949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NL"/>
          </a:p>
        </p:txBody>
      </p:sp>
      <p:pic>
        <p:nvPicPr>
          <p:cNvPr id="11" name="Picture 10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0577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6" name="Picture 10" descr="WKH_OS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172200"/>
            <a:ext cx="2057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people_ppt_cov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vertical br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03288"/>
            <a:ext cx="237807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191000" y="6324600"/>
            <a:ext cx="4876800" cy="609600"/>
          </a:xfrm>
          <a:noFill/>
          <a:ln>
            <a:noFill/>
          </a:ln>
        </p:spPr>
        <p:txBody>
          <a:bodyPr/>
          <a:lstStyle>
            <a:lvl1pPr marL="406400" indent="0">
              <a:spcBef>
                <a:spcPct val="20000"/>
              </a:spcBef>
              <a:defRPr sz="2000" i="1">
                <a:solidFill>
                  <a:srgbClr val="0768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11480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Questions.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62E13CE7-48AD-4D5B-80ED-E408E972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1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0577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5" name="Picture 13" descr="people_ppt_cov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vertical br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03288"/>
            <a:ext cx="237807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11480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5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115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Questions?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5C3C8475-CBCD-4B8B-AB7C-3AD163B2E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2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5800" y="5257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971800" y="525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43663" y="52292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5940425" y="6237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18" descr="WK_Ovid_white-300px_ne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2857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381000" y="1052513"/>
            <a:ext cx="83820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21"/>
          <p:cNvSpPr txBox="1">
            <a:spLocks noChangeArrowheads="1"/>
          </p:cNvSpPr>
          <p:nvPr userDrawn="1"/>
        </p:nvSpPr>
        <p:spPr bwMode="auto">
          <a:xfrm>
            <a:off x="5724525" y="307975"/>
            <a:ext cx="317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content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tools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services</a:t>
            </a:r>
            <a:r>
              <a:rPr lang="de-DE">
                <a:solidFill>
                  <a:schemeClr val="bg2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8275638" y="6613525"/>
            <a:ext cx="660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de-DE" altLang="zh-CN" sz="1000">
                <a:latin typeface="Myriad Web"/>
                <a:ea typeface="宋体" pitchFamily="2" charset="-122"/>
              </a:rPr>
              <a:t>Slide </a:t>
            </a:r>
            <a:fld id="{BD1BB789-C286-4F07-84ED-17097E10C188}" type="slidenum">
              <a:rPr lang="de-DE" altLang="zh-CN" sz="1000" smtClean="0">
                <a:latin typeface="Myriad Web"/>
                <a:ea typeface="宋体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000">
              <a:latin typeface="Myriad Web"/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04025" y="6524625"/>
            <a:ext cx="2133600" cy="207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A593EBF2-08B9-436C-A291-687F97D8EA28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2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8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1"/>
            <a:ext cx="8686800" cy="48450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7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700">
                <a:solidFill>
                  <a:schemeClr val="tx1"/>
                </a:solidFill>
              </a:defRPr>
            </a:lvl5pPr>
            <a:lvl6pPr marL="342900" indent="0">
              <a:defRPr lang="en-US" sz="11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Note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457200"/>
            <a:ext cx="86868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42E42-0CD7-4164-8181-0F67E4E70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2921669" y="6445250"/>
            <a:ext cx="330066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Health Investor Seminar, 28 October 2013</a:t>
            </a:r>
            <a:endParaRPr lang="en-US" dirty="0"/>
          </a:p>
        </p:txBody>
      </p:sp>
      <p:pic>
        <p:nvPicPr>
          <p:cNvPr id="6" name="Picture 5" descr="WOL080226_103_sml"/>
          <p:cNvPicPr>
            <a:picLocks noChangeAspect="1" noChangeArrowheads="1"/>
          </p:cNvPicPr>
          <p:nvPr userDrawn="1"/>
        </p:nvPicPr>
        <p:blipFill>
          <a:blip r:embed="rId2" cstate="print"/>
          <a:srcRect l="8490" t="40547" r="6244" b="5514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3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38455" y="958533"/>
            <a:ext cx="8458200" cy="1587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  <a:prstGeom prst="rect">
            <a:avLst/>
          </a:prstGeo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WKHLogo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Questions.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4429BB38-074B-4781-A042-8336CF28E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547688"/>
            <a:ext cx="7953375" cy="5191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371600"/>
            <a:ext cx="3900487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371600"/>
            <a:ext cx="3900488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2EB797-FD68-4951-88DA-089F6B7701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39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4" name="Tijdelijke aanduiding voor datum 6"/>
          <p:cNvSpPr txBox="1">
            <a:spLocks/>
          </p:cNvSpPr>
          <p:nvPr userDrawn="1"/>
        </p:nvSpPr>
        <p:spPr>
          <a:xfrm>
            <a:off x="1979712" y="256490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7" name="Picture 16" descr="WKH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1029" name="Picture 11" descr="WKH_LOGO_outlined_R_200x63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6400800"/>
            <a:ext cx="3444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5D90B0-9D13-4BAC-B69D-5CD020B4491B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05375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92" r:id="rId2"/>
    <p:sldLayoutId id="2147483793" r:id="rId3"/>
    <p:sldLayoutId id="2147483787" r:id="rId4"/>
    <p:sldLayoutId id="2147483794" r:id="rId5"/>
    <p:sldLayoutId id="2147483795" r:id="rId6"/>
    <p:sldLayoutId id="2147483788" r:id="rId7"/>
    <p:sldLayoutId id="2147483810" r:id="rId8"/>
    <p:sldLayoutId id="2147483828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000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232756"/>
            <a:ext cx="8208000" cy="499524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>
          <a:xfrm>
            <a:off x="6768244" y="6526800"/>
            <a:ext cx="140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2843808" y="652680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99040" y="6526800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7200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256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2053" name="Picture 11" descr="WKH_LOGO_outlined_R_200x63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6400800"/>
            <a:ext cx="3444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C89FC6-2CB3-433A-9609-80344ED089E0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89" r:id="rId3"/>
    <p:sldLayoutId id="2147483798" r:id="rId4"/>
    <p:sldLayoutId id="2147483799" r:id="rId5"/>
    <p:sldLayoutId id="2147483790" r:id="rId6"/>
    <p:sldLayoutId id="214748381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3077" name="Picture 11" descr="WKH_LOGO_outlined_R_200x63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6383338"/>
            <a:ext cx="34448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39D3FED-F9FF-428B-9186-BFD69472EC03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79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685800" y="5257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2971800" y="525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6443663" y="52292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>
            <a:off x="5940425" y="6237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0" name="Picture 18" descr="WK_Ovid_white-300px_ne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2857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381000" y="1052513"/>
            <a:ext cx="83820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2" name="Text Box 21"/>
          <p:cNvSpPr txBox="1">
            <a:spLocks noChangeArrowheads="1"/>
          </p:cNvSpPr>
          <p:nvPr userDrawn="1"/>
        </p:nvSpPr>
        <p:spPr bwMode="auto">
          <a:xfrm>
            <a:off x="5724525" y="307975"/>
            <a:ext cx="317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content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tools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services</a:t>
            </a:r>
            <a:r>
              <a:rPr lang="de-DE">
                <a:solidFill>
                  <a:schemeClr val="bg2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1033" name="Text Box 11"/>
          <p:cNvSpPr txBox="1">
            <a:spLocks noChangeArrowheads="1"/>
          </p:cNvSpPr>
          <p:nvPr userDrawn="1"/>
        </p:nvSpPr>
        <p:spPr bwMode="auto">
          <a:xfrm>
            <a:off x="8180388" y="6613525"/>
            <a:ext cx="755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de-DE" altLang="zh-CN" sz="1000">
                <a:latin typeface="Myriad Web"/>
                <a:ea typeface="宋体" pitchFamily="2" charset="-122"/>
              </a:rPr>
              <a:t>Slide </a:t>
            </a:r>
            <a:fld id="{DDAD5FE8-9945-4DCC-8D3C-379650F7C66B}" type="slidenum">
              <a:rPr lang="de-DE" altLang="zh-CN" sz="1000" smtClean="0">
                <a:latin typeface="Myriad Web"/>
                <a:ea typeface="宋体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000">
              <a:latin typeface="Myriad Web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0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wolterskluwer.com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d.com/site/catalog/Journal/3294.jsp?top=2&amp;mid=3&amp;bottom=7&amp;subsection=12" TargetMode="External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ovid.com/site/catalog/Journal/3293.jsp?top=2&amp;mid=3&amp;bottom=7&amp;subsection=12" TargetMode="External"/><Relationship Id="rId5" Type="http://schemas.openxmlformats.org/officeDocument/2006/relationships/hyperlink" Target="http://www.ovid.com/site/catalog/Journal/3296.jsp?top=2&amp;mid=3&amp;bottom=7&amp;subsection=12" TargetMode="External"/><Relationship Id="rId4" Type="http://schemas.openxmlformats.org/officeDocument/2006/relationships/hyperlink" Target="http://www.ovid.com/site/catalog/Journal/3295.jsp?top=2&amp;mid=3&amp;bottom=7&amp;subsection=12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ovid.co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5.jpg"/><Relationship Id="rId5" Type="http://schemas.openxmlformats.org/officeDocument/2006/relationships/hyperlink" Target="http://demo.ovid.com/training/cn/" TargetMode="External"/><Relationship Id="rId4" Type="http://schemas.openxmlformats.org/officeDocument/2006/relationships/hyperlink" Target="http://resourcenter.ovid.com/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思想深度</a:t>
            </a:r>
            <a:br>
              <a:rPr lang="en-US" altLang="zh-CN" b="1" dirty="0">
                <a:ea typeface="黑体" panose="02010609060101010101" pitchFamily="49" charset="-122"/>
              </a:rPr>
            </a:br>
            <a:r>
              <a:rPr lang="zh-CN" altLang="en-US" b="1" dirty="0">
                <a:ea typeface="黑体" panose="02010609060101010101" pitchFamily="49" charset="-122"/>
              </a:rPr>
              <a:t>信息宽度</a:t>
            </a:r>
            <a:br>
              <a:rPr lang="en-US" altLang="zh-CN" b="1" dirty="0">
                <a:ea typeface="黑体" panose="02010609060101010101" pitchFamily="49" charset="-122"/>
              </a:rPr>
            </a:b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3315" name="Subtitle 9"/>
          <p:cNvSpPr>
            <a:spLocks noGrp="1"/>
          </p:cNvSpPr>
          <p:nvPr>
            <p:ph type="subTitle" idx="1"/>
          </p:nvPr>
        </p:nvSpPr>
        <p:spPr>
          <a:xfrm>
            <a:off x="4572000" y="3683888"/>
            <a:ext cx="2304256" cy="2376264"/>
          </a:xfrm>
        </p:spPr>
        <p:txBody>
          <a:bodyPr/>
          <a:lstStyle/>
          <a:p>
            <a:pPr algn="l" eaLnBrk="1" hangingPunct="1"/>
            <a:r>
              <a:rPr lang="zh-CN" altLang="en-US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河南农业大学</a:t>
            </a:r>
            <a:endParaRPr lang="en-US" altLang="zh-CN" sz="2000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en-US" altLang="zh-CN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2021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年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4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月</a:t>
            </a:r>
            <a:endParaRPr lang="en-US" altLang="zh-CN" sz="2000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李宁</a:t>
            </a:r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销售工程师</a:t>
            </a:r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培训经理</a:t>
            </a:r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217462" y="2890370"/>
            <a:ext cx="2658794" cy="396044"/>
          </a:xfrm>
        </p:spPr>
        <p:txBody>
          <a:bodyPr/>
          <a:lstStyle/>
          <a:p>
            <a:pPr algn="r"/>
            <a:r>
              <a:rPr lang="en-US" altLang="zh-CN" sz="1800" dirty="0"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1800" dirty="0">
                <a:latin typeface="+mj-lt"/>
                <a:ea typeface="黑体" panose="02010609060101010101" pitchFamily="49" charset="-122"/>
              </a:rPr>
              <a:t>全面助力科研</a:t>
            </a:r>
          </a:p>
        </p:txBody>
      </p:sp>
    </p:spTree>
    <p:extLst>
      <p:ext uri="{BB962C8B-B14F-4D97-AF65-F5344CB8AC3E}">
        <p14:creationId xmlns:p14="http://schemas.microsoft.com/office/powerpoint/2010/main" val="12938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386" y="1071894"/>
            <a:ext cx="7772400" cy="1470025"/>
          </a:xfrm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两个数据库同时登录方式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1821" y="2634018"/>
            <a:ext cx="711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>
                <a:hlinkClick r:id="rId2"/>
              </a:rPr>
              <a:t>http://ovidsp.ovid.com/autologin.</a:t>
            </a:r>
            <a:r>
              <a:rPr lang="en-US" altLang="zh-CN" sz="3200" u="sng" dirty="0"/>
              <a:t>cgi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44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9833D-F443-4E44-81E6-2FE62FD4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39" y="879570"/>
            <a:ext cx="8353722" cy="52747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2524"/>
            <a:ext cx="9144000" cy="770010"/>
          </a:xfrm>
        </p:spPr>
        <p:txBody>
          <a:bodyPr/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通过图书馆网站登录</a:t>
            </a:r>
            <a:endParaRPr 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68525" y="2054782"/>
            <a:ext cx="1243820" cy="26638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6EFB12-FB9B-4A53-BD39-4B9A96A2C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435" y="3300223"/>
            <a:ext cx="1243820" cy="26638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33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29B4-6375-47B0-BB7F-123D25AE64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1066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29BB38-074B-4781-A042-8336CF28E4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28343-FE1A-4F86-BCD4-1C37226CC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7" y="407961"/>
            <a:ext cx="8929381" cy="57007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169B05B-C6CA-4329-A5BC-605A0923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90" y="5185293"/>
            <a:ext cx="1468316" cy="72313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27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568309"/>
            <a:ext cx="5821362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2135" y="4749420"/>
            <a:ext cx="3029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zh-CN" altLang="en-US" sz="4400" b="1" kern="0" dirty="0">
                <a:solidFill>
                  <a:srgbClr val="0768A9"/>
                </a:solidFill>
                <a:latin typeface="黑体" panose="02010609060101010101" pitchFamily="49" charset="-122"/>
                <a:ea typeface="黑体" panose="02010609060101010101" pitchFamily="49" charset="-122"/>
                <a:cs typeface="ＭＳ Ｐゴシック"/>
              </a:rPr>
              <a:t>使用技巧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04" y="1666447"/>
            <a:ext cx="2064264" cy="119268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68AD8-C357-4501-850B-CDAE737F4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8" y="758037"/>
            <a:ext cx="8342142" cy="5370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6578" y="134410"/>
            <a:ext cx="8083550" cy="504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选择一个或多个数据库</a:t>
            </a:r>
          </a:p>
        </p:txBody>
      </p:sp>
      <p:sp>
        <p:nvSpPr>
          <p:cNvPr id="5" name="Oval 4"/>
          <p:cNvSpPr/>
          <p:nvPr/>
        </p:nvSpPr>
        <p:spPr>
          <a:xfrm>
            <a:off x="1873417" y="2459304"/>
            <a:ext cx="422030" cy="945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Oval 4"/>
          <p:cNvSpPr/>
          <p:nvPr/>
        </p:nvSpPr>
        <p:spPr>
          <a:xfrm>
            <a:off x="1477107" y="5499829"/>
            <a:ext cx="1214651" cy="586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8" name="Oval 4"/>
          <p:cNvSpPr/>
          <p:nvPr/>
        </p:nvSpPr>
        <p:spPr>
          <a:xfrm flipH="1">
            <a:off x="7104188" y="2618119"/>
            <a:ext cx="476028" cy="786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0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988997"/>
            <a:ext cx="8294117" cy="519777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  了解数据库内容和使用技巧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1968" y="2251881"/>
            <a:ext cx="1184821" cy="889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899"/>
            <a:ext cx="358254" cy="39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9510"/>
            <a:ext cx="9144000" cy="36294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Ovid</a:t>
            </a:r>
            <a:r>
              <a:rPr lang="zh-CN" altLang="en-US" b="1" dirty="0">
                <a:ea typeface="黑体" panose="02010609060101010101" pitchFamily="49" charset="-122"/>
              </a:rPr>
              <a:t>平台检索界面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11064"/>
            <a:ext cx="8105775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altLang="zh-CN" sz="2800" dirty="0">
                <a:solidFill>
                  <a:schemeClr val="tx1"/>
                </a:solidFill>
                <a:ea typeface="黑体" panose="02010609060101010101" pitchFamily="49" charset="-122"/>
              </a:rPr>
              <a:t>Ovid</a:t>
            </a:r>
            <a:r>
              <a:rPr lang="zh-CN" altLang="en-US" sz="2800" dirty="0">
                <a:solidFill>
                  <a:schemeClr val="tx1"/>
                </a:solidFill>
                <a:ea typeface="黑体" panose="02010609060101010101" pitchFamily="49" charset="-122"/>
              </a:rPr>
              <a:t>平台检索界面将多种检索方式、限制条件、检索历史、以及管理工具等整合在一个界面。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4265" y="5358155"/>
            <a:ext cx="6456024" cy="3597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4265" y="5818937"/>
            <a:ext cx="6351189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运用底部的语种标识，自主切换平台显示语言。</a:t>
            </a: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3183" y="3873341"/>
            <a:ext cx="2646791" cy="381329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2535440" y="2673819"/>
            <a:ext cx="2139750" cy="1010013"/>
          </a:xfrm>
          <a:prstGeom prst="wedgeRectCallout">
            <a:avLst>
              <a:gd name="adj1" fmla="val -73851"/>
              <a:gd name="adj2" fmla="val 853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点击“变更”，更改所选数据库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EBD60-2299-41DB-96AA-25BFA200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83" y="3835193"/>
            <a:ext cx="6429375" cy="457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4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根据研究课题特点，选择合适的检索模式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952"/>
            <a:ext cx="8105775" cy="4495800"/>
          </a:xfrm>
        </p:spPr>
        <p:txBody>
          <a:bodyPr/>
          <a:lstStyle/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基本检索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可用于初步查找某个科研课题或问题，最快速获取最新的文献信息；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利用</a:t>
            </a:r>
            <a:r>
              <a:rPr lang="zh-CN" altLang="en-US" dirty="0">
                <a:latin typeface="+mj-lt"/>
                <a:ea typeface="黑体" panose="02010609060101010101" pitchFamily="49" charset="-122"/>
              </a:rPr>
              <a:t>高级检索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进行更加全面和精准的查找所有符合条件的结果；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检索工具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主要应用于数据库的主题词表；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多字段检索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组合多个字段检索和主题检索；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常用字段检索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通过常用引文字段定位某篇或某几篇文献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字段检索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浏览或检索单个、多个或所有字段，</a:t>
            </a: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更加精准的限定检索部位</a:t>
            </a:r>
            <a:endParaRPr lang="zh-CN" altLang="en-US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endParaRPr lang="zh-CN" altLang="en-US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6728" y="4913735"/>
            <a:ext cx="8651612" cy="1384995"/>
          </a:xfrm>
          <a:prstGeom prst="rect">
            <a:avLst/>
          </a:prstGeom>
          <a:solidFill>
            <a:srgbClr val="0768A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以查找有关</a:t>
            </a:r>
            <a:r>
              <a:rPr 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residues of chloramphenicol in aquatic products</a:t>
            </a: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和</a:t>
            </a:r>
            <a:r>
              <a:rPr 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cold-chain logistics for aquatic products</a:t>
            </a:r>
            <a:endParaRPr lang="zh-CN" altLang="en-US" sz="2800" b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的文章为例</a:t>
            </a:r>
            <a:endParaRPr lang="zh-CN" altLang="en-US" sz="3200" b="1" dirty="0">
              <a:solidFill>
                <a:schemeClr val="bg1"/>
              </a:solidFill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9104FF-0DCC-477E-9881-FA10D9A7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8882"/>
            <a:ext cx="9144000" cy="37788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6850" y="7960"/>
            <a:ext cx="8642350" cy="93345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基本检索快速获取初步结果</a:t>
            </a:r>
          </a:p>
        </p:txBody>
      </p:sp>
      <p:sp>
        <p:nvSpPr>
          <p:cNvPr id="7" name="Oval 6"/>
          <p:cNvSpPr/>
          <p:nvPr/>
        </p:nvSpPr>
        <p:spPr>
          <a:xfrm>
            <a:off x="415867" y="2938293"/>
            <a:ext cx="304800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53" y="1897121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22530" y="3162638"/>
            <a:ext cx="825534" cy="2467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046097" y="2983079"/>
            <a:ext cx="1007660" cy="2467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CC374875-32E1-4615-8626-2FB351BBF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67" y="2732000"/>
            <a:ext cx="521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 dirty="0"/>
              <a:t>residues of chloramphenicol in aquatic products</a:t>
            </a:r>
            <a:endParaRPr lang="zh-CN" altLang="en-US" sz="1800" b="1" dirty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76" y="1928399"/>
            <a:ext cx="7664201" cy="46075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33450"/>
            <a:ext cx="8761828" cy="9559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Left Arrow 9"/>
          <p:cNvSpPr/>
          <p:nvPr/>
        </p:nvSpPr>
        <p:spPr>
          <a:xfrm>
            <a:off x="6638566" y="1545854"/>
            <a:ext cx="1007660" cy="2467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05376" y="1970602"/>
            <a:ext cx="1754944" cy="46042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基本检索结果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268" y="2665459"/>
            <a:ext cx="5502333" cy="35891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5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ea typeface="宋体" pitchFamily="2" charset="-122"/>
              </a:rPr>
              <a:t>威科集团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(Wolters</a:t>
            </a:r>
            <a:r>
              <a:rPr lang="zh-CN" altLang="en-US" dirty="0">
                <a:solidFill>
                  <a:srgbClr val="0070C0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Kluwer)</a:t>
            </a:r>
            <a:r>
              <a:rPr lang="zh-CN" altLang="en-US" b="1" dirty="0">
                <a:solidFill>
                  <a:srgbClr val="0070C0"/>
                </a:solidFill>
                <a:ea typeface="宋体" pitchFamily="2" charset="-122"/>
              </a:rPr>
              <a:t>概览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420398" y="1060450"/>
            <a:ext cx="5079857" cy="488315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en-US" altLang="zh-CN" sz="2000" dirty="0">
                <a:solidFill>
                  <a:schemeClr val="tx1"/>
                </a:solidFill>
                <a:ea typeface="宋体" pitchFamily="2" charset="-122"/>
              </a:rPr>
              <a:t>1836</a:t>
            </a:r>
            <a:r>
              <a:rPr lang="zh-CN" altLang="en-US" sz="2000" dirty="0">
                <a:solidFill>
                  <a:schemeClr val="tx1"/>
                </a:solidFill>
                <a:ea typeface="宋体" pitchFamily="2" charset="-122"/>
              </a:rPr>
              <a:t>年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起源于荷兰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全球领先的专业信息服务和出版公司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业务板块：财税与会计、法律与法规、金融与合规服务、医疗卫生及医药解决方案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在欧洲、北美、亚太和拉美地区的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个国家和地区运营；产品销往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多个国家和地区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19,300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名员工；总部位于荷兰莱茵河畔阿尔芬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阿姆斯特丹泛欧证券交易所上市（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WKL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），也属于荷兰 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AEX 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指数和欧洲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指数成份股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更多信息请浏览 </a:t>
            </a:r>
            <a:r>
              <a:rPr lang="en-US" altLang="zh-CN" sz="2000" dirty="0">
                <a:solidFill>
                  <a:schemeClr val="tx1"/>
                </a:solidFill>
                <a:ea typeface="宋体" pitchFamily="2" charset="-122"/>
                <a:hlinkClick r:id="rId2"/>
              </a:rPr>
              <a:t>www.wolterskluwer.com</a:t>
            </a:r>
            <a:r>
              <a:rPr lang="en-US" altLang="zh-CN" sz="2000" dirty="0">
                <a:solidFill>
                  <a:schemeClr val="tx1"/>
                </a:solidFill>
                <a:ea typeface="宋体" pitchFamily="2" charset="-122"/>
              </a:rPr>
              <a:t> 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659813" y="6461125"/>
            <a:ext cx="484187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9pPr>
          </a:lstStyle>
          <a:p>
            <a:fld id="{A6FB3C1C-980D-43F7-B44D-5A232CB10516}" type="slidenum">
              <a:rPr lang="zh-CN" altLang="en-US" sz="900" smtClean="0">
                <a:solidFill>
                  <a:srgbClr val="474747"/>
                </a:solidFill>
              </a:rPr>
              <a:pPr/>
              <a:t>2</a:t>
            </a:fld>
            <a:endParaRPr lang="en-US" altLang="zh-CN" sz="900">
              <a:solidFill>
                <a:srgbClr val="474747"/>
              </a:solidFill>
            </a:endParaRPr>
          </a:p>
        </p:txBody>
      </p:sp>
      <p:pic>
        <p:nvPicPr>
          <p:cNvPr id="4101" name="Picture 2" descr="wk frontp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038" y="1373188"/>
            <a:ext cx="30765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55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高级检索更全面准确查找文献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824"/>
            <a:ext cx="8105775" cy="4495800"/>
          </a:xfrm>
        </p:spPr>
        <p:txBody>
          <a:bodyPr/>
          <a:lstStyle/>
          <a:p>
            <a:pPr marL="0" indent="0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检索主题：</a:t>
            </a:r>
            <a:r>
              <a:rPr lang="en-US" altLang="zh-CN" sz="2000" dirty="0">
                <a:latin typeface="+mj-lt"/>
                <a:ea typeface="黑体" panose="02010609060101010101" pitchFamily="49" charset="-122"/>
              </a:rPr>
              <a:t> residues of chloramphenicol in aquatic products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用概念词细化检索主题，例如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:residues, chloramphenicol, aquatic products, aquaculture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等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检索词是否可以应用主题词；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步骤化检索，如下图所示；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154393-CBD3-4FE0-BF02-4E335577F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913" y="2824246"/>
            <a:ext cx="9144000" cy="30909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0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35EEA06-54D2-4C73-8A5F-3E58C423D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75" y="1180487"/>
            <a:ext cx="9144000" cy="28272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6850" y="21608"/>
            <a:ext cx="8642350" cy="93345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关键词检索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主题词自动匹配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2426" y="4388904"/>
            <a:ext cx="84867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要求输入单词或词组；</a:t>
            </a:r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对输入检索词进行精确匹配，不进行同义词或单复数等相关词汇的自动匹配；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利用截词符：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$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或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* 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替代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0-n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个字符；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#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替代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1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个字符；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?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替代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0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或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1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个字符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314" y="3192867"/>
            <a:ext cx="1300873" cy="47226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09994" y="3356123"/>
            <a:ext cx="2169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ea typeface="MS PGothic" pitchFamily="34" charset="-128"/>
                <a:cs typeface="Arial" pitchFamily="34" charset="0"/>
              </a:rPr>
              <a:t>Crop*</a:t>
            </a:r>
            <a:endParaRPr lang="zh-CN" altLang="en-US" sz="18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9821" y="3665133"/>
            <a:ext cx="1396407" cy="2361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Left Arrow 9"/>
          <p:cNvSpPr/>
          <p:nvPr/>
        </p:nvSpPr>
        <p:spPr>
          <a:xfrm>
            <a:off x="6674890" y="3478723"/>
            <a:ext cx="1007660" cy="2467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13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6" y="910591"/>
            <a:ext cx="7480614" cy="533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6850" y="21608"/>
            <a:ext cx="8642350" cy="933450"/>
          </a:xfrm>
        </p:spPr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主题词组合检索</a:t>
            </a:r>
          </a:p>
        </p:txBody>
      </p:sp>
      <p:sp>
        <p:nvSpPr>
          <p:cNvPr id="9" name="椭圆 8"/>
          <p:cNvSpPr/>
          <p:nvPr/>
        </p:nvSpPr>
        <p:spPr>
          <a:xfrm>
            <a:off x="1192908" y="2220618"/>
            <a:ext cx="428048" cy="631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83224" y="1381173"/>
            <a:ext cx="1008503" cy="447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Left Arrow 9"/>
          <p:cNvSpPr/>
          <p:nvPr/>
        </p:nvSpPr>
        <p:spPr>
          <a:xfrm>
            <a:off x="2594212" y="1381173"/>
            <a:ext cx="1007660" cy="2467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61823" y="1731165"/>
            <a:ext cx="1978928" cy="30445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10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329698-8852-4474-B743-2BF3F24CE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9" y="963578"/>
            <a:ext cx="8219638" cy="45953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组合检索</a:t>
            </a:r>
          </a:p>
        </p:txBody>
      </p:sp>
      <p:sp>
        <p:nvSpPr>
          <p:cNvPr id="7" name="椭圆 6"/>
          <p:cNvSpPr/>
          <p:nvPr/>
        </p:nvSpPr>
        <p:spPr>
          <a:xfrm>
            <a:off x="478273" y="2041346"/>
            <a:ext cx="428048" cy="803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652418" y="3089041"/>
            <a:ext cx="825885" cy="424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65361" y="4871055"/>
            <a:ext cx="3584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pest </a:t>
            </a:r>
            <a:r>
              <a:rPr lang="en-US" altLang="zh-CN" sz="24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OR</a:t>
            </a: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 disease</a:t>
            </a:r>
            <a:endParaRPr lang="zh-CN" altLang="en-US" sz="24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10842" y="4871055"/>
            <a:ext cx="1467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2 </a:t>
            </a:r>
            <a:r>
              <a:rPr lang="en-US" altLang="zh-CN" sz="24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OR</a:t>
            </a: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 3</a:t>
            </a:r>
            <a:endParaRPr lang="zh-CN" altLang="en-US" sz="24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286" y="5558929"/>
            <a:ext cx="8302625" cy="9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运用截词符等技巧，在高级检索构建复杂的检索式：</a:t>
            </a:r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buSzPct val="80000"/>
              <a:buNone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     </a:t>
            </a:r>
            <a:r>
              <a:rPr lang="en-US" altLang="zh-CN" dirty="0" err="1">
                <a:latin typeface="+mj-lt"/>
                <a:ea typeface="黑体" panose="02010609060101010101" pitchFamily="49" charset="-122"/>
              </a:rPr>
              <a:t>psittaco</a:t>
            </a:r>
            <a:r>
              <a:rPr lang="en-US" altLang="zh-CN" dirty="0">
                <a:latin typeface="+mj-lt"/>
                <a:ea typeface="黑体" panose="02010609060101010101" pitchFamily="49" charset="-122"/>
              </a:rPr>
              <a:t>*  OR parrot? AND  </a:t>
            </a:r>
            <a:r>
              <a:rPr lang="en-US" altLang="zh-CN" dirty="0" err="1">
                <a:latin typeface="+mj-lt"/>
                <a:ea typeface="黑体" panose="02010609060101010101" pitchFamily="49" charset="-122"/>
              </a:rPr>
              <a:t>diagnos</a:t>
            </a:r>
            <a:r>
              <a:rPr lang="en-US" altLang="zh-CN" dirty="0">
                <a:latin typeface="+mj-lt"/>
                <a:ea typeface="黑体" panose="02010609060101010101" pitchFamily="49" charset="-122"/>
              </a:rPr>
              <a:t>*    </a:t>
            </a:r>
          </a:p>
        </p:txBody>
      </p:sp>
    </p:spTree>
    <p:extLst>
      <p:ext uri="{BB962C8B-B14F-4D97-AF65-F5344CB8AC3E}">
        <p14:creationId xmlns:p14="http://schemas.microsoft.com/office/powerpoint/2010/main" val="33751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9" grpId="1"/>
      <p:bldP spid="10" grpId="0"/>
      <p:bldP spid="10" grpId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077" y="4807354"/>
            <a:ext cx="1731962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11" descr="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4898" y="3837184"/>
            <a:ext cx="180181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373" y="2765622"/>
            <a:ext cx="1731962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0" descr="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023" y="1836934"/>
            <a:ext cx="180181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373" y="763784"/>
            <a:ext cx="17319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20"/>
          <p:cNvSpPr>
            <a:spLocks noChangeArrowheads="1"/>
          </p:cNvSpPr>
          <p:nvPr/>
        </p:nvSpPr>
        <p:spPr bwMode="auto">
          <a:xfrm>
            <a:off x="1965454" y="2510057"/>
            <a:ext cx="2229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Narrow Terms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21"/>
          <p:cNvSpPr>
            <a:spLocks noChangeArrowheads="1"/>
          </p:cNvSpPr>
          <p:nvPr/>
        </p:nvSpPr>
        <p:spPr bwMode="auto">
          <a:xfrm>
            <a:off x="577648" y="3506984"/>
            <a:ext cx="2242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Related Terms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22"/>
          <p:cNvSpPr>
            <a:spLocks noChangeArrowheads="1"/>
          </p:cNvSpPr>
          <p:nvPr/>
        </p:nvSpPr>
        <p:spPr bwMode="auto">
          <a:xfrm>
            <a:off x="1211933" y="5523237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扩展检索</a:t>
            </a:r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863398" y="1435297"/>
            <a:ext cx="22955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Broader Terms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0"/>
            <a:ext cx="8884096" cy="93345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检索工具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主题词表检索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74" y="1334492"/>
            <a:ext cx="3146015" cy="45067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矩形 22"/>
          <p:cNvSpPr>
            <a:spLocks noChangeArrowheads="1"/>
          </p:cNvSpPr>
          <p:nvPr/>
        </p:nvSpPr>
        <p:spPr bwMode="auto">
          <a:xfrm>
            <a:off x="1855931" y="4523262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Used For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9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4" y="2452459"/>
            <a:ext cx="8458200" cy="34099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检索工具特点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19112" y="983776"/>
            <a:ext cx="8105775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检索工具主要针对主题词表（叙词表）进行检索；</a:t>
            </a:r>
            <a:endParaRPr lang="en-US" altLang="zh-CN" dirty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algn="ctr">
              <a:buFont typeface="Wingdings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只有包含主题词表（叙词表）的数据库可以使用；</a:t>
            </a:r>
            <a:endParaRPr lang="en-US" altLang="zh-CN" dirty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algn="ctr">
              <a:buFont typeface="Wingdings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提供</a:t>
            </a:r>
            <a:r>
              <a:rPr lang="en-US" altLang="zh-CN" dirty="0">
                <a:solidFill>
                  <a:schemeClr val="tx1"/>
                </a:solidFill>
                <a:ea typeface="黑体" panose="02010609060101010101" pitchFamily="49" charset="-122"/>
              </a:rPr>
              <a:t>6</a:t>
            </a: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个检索选项。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69120" y="4623301"/>
            <a:ext cx="1000624" cy="12391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6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3" y="988039"/>
            <a:ext cx="8458200" cy="31623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主题匹配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3" y="4611181"/>
            <a:ext cx="8486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输入单词或词组，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Ovid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直接匹配对应的主题词；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可使用截词符；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不能输入句子或使用布尔运算符</a:t>
            </a:r>
            <a:endParaRPr lang="en-US" altLang="zh-CN" dirty="0"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69120" y="3258069"/>
            <a:ext cx="877794" cy="26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42445" y="3150337"/>
            <a:ext cx="216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ea typeface="MS PGothic" pitchFamily="34" charset="-128"/>
                <a:cs typeface="Arial" pitchFamily="34" charset="0"/>
              </a:rPr>
              <a:t>tea</a:t>
            </a:r>
            <a:endParaRPr lang="zh-CN" altLang="en-US" dirty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151033"/>
            <a:ext cx="8486775" cy="44672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</p:spPr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Ovid</a:t>
            </a:r>
            <a:r>
              <a:rPr lang="zh-CN" altLang="en-US" b="1" dirty="0">
                <a:ea typeface="黑体" panose="02010609060101010101" pitchFamily="49" charset="-122"/>
              </a:rPr>
              <a:t>根据主题词表提供可能匹配的主题词</a:t>
            </a:r>
          </a:p>
        </p:txBody>
      </p:sp>
      <p:sp>
        <p:nvSpPr>
          <p:cNvPr id="6" name="椭圆 5"/>
          <p:cNvSpPr/>
          <p:nvPr/>
        </p:nvSpPr>
        <p:spPr>
          <a:xfrm>
            <a:off x="736977" y="3091218"/>
            <a:ext cx="163773" cy="586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054452" y="3176517"/>
            <a:ext cx="163773" cy="586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99798" y="2688609"/>
            <a:ext cx="1003110" cy="30378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7447" y="3891882"/>
            <a:ext cx="2006221" cy="30378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2189896" y="2425607"/>
            <a:ext cx="976385" cy="13335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2" y="1254092"/>
            <a:ext cx="1660441" cy="48318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78516"/>
            <a:ext cx="8477250" cy="31813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主题词库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3" y="4652125"/>
            <a:ext cx="8486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输入单词或词组，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Ovid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直接匹配至主题词表中对应的主题词；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直接揭示该主题词在主题词表中所在的等级位置；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不能输入句子或使用布尔运算符</a:t>
            </a:r>
            <a:endParaRPr lang="en-US" altLang="zh-CN" dirty="0"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6416" y="3230773"/>
            <a:ext cx="877794" cy="26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42445" y="3177633"/>
            <a:ext cx="216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ea typeface="MS PGothic" pitchFamily="34" charset="-128"/>
                <a:cs typeface="Arial" pitchFamily="34" charset="0"/>
              </a:rPr>
              <a:t>apple</a:t>
            </a:r>
            <a:endParaRPr lang="zh-CN" altLang="en-US" b="1" dirty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4" y="775785"/>
            <a:ext cx="7679140" cy="54851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6978" y="59454"/>
            <a:ext cx="74926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主题词表由经过规范化的主题词，根据各自概念涵盖范围大小，形成等级层次，有机的结合在一起。</a:t>
            </a:r>
            <a:endParaRPr lang="en-US" altLang="zh-CN" dirty="0">
              <a:ea typeface="黑体" panose="02010609060101010101" pitchFamily="49" charset="-122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66064" y="2369136"/>
            <a:ext cx="7679140" cy="32537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Left Arrow 9"/>
          <p:cNvSpPr/>
          <p:nvPr/>
        </p:nvSpPr>
        <p:spPr>
          <a:xfrm>
            <a:off x="2612977" y="811469"/>
            <a:ext cx="703430" cy="13335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24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6F24-89BA-489A-A2A5-4C8C1F7D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什么时候需要进行文献查询？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DC1E9E-FAC0-49C1-95FA-04E1455D0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43396"/>
              </p:ext>
            </p:extLst>
          </p:nvPr>
        </p:nvGraphicFramePr>
        <p:xfrm>
          <a:off x="492369" y="981474"/>
          <a:ext cx="8301804" cy="188310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636251151"/>
                    </a:ext>
                  </a:extLst>
                </a:gridCol>
                <a:gridCol w="5924364">
                  <a:extLst>
                    <a:ext uri="{9D8B030D-6E8A-4147-A177-3AD203B41FA5}">
                      <a16:colId xmlns:a16="http://schemas.microsoft.com/office/drawing/2014/main" val="3153674688"/>
                    </a:ext>
                  </a:extLst>
                </a:gridCol>
              </a:tblGrid>
              <a:tr h="290357"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查找某篇或某几篇具体的文章：</a:t>
                      </a:r>
                      <a:endParaRPr 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29906"/>
                  </a:ext>
                </a:extLst>
              </a:tr>
              <a:tr h="65971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知道文章完整的题名</a:t>
                      </a:r>
                      <a:endParaRPr lang="en-US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The organization of work: implications for injury and illness among immigrant Latino poultry-processing workers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015664"/>
                  </a:ext>
                </a:extLst>
              </a:tr>
              <a:tr h="857627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知道文章的部分信息</a:t>
                      </a:r>
                      <a:endParaRPr lang="en-US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400" dirty="0"/>
                        <a:t>Keywords: transgenic corn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dirty="0"/>
                        <a:t>Author: Smith J*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dirty="0"/>
                        <a:t>Publication year:2010-2013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3151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0B3A26-2BBC-4391-9EBB-E41F62E06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26732"/>
              </p:ext>
            </p:extLst>
          </p:nvPr>
        </p:nvGraphicFramePr>
        <p:xfrm>
          <a:off x="492369" y="3090183"/>
          <a:ext cx="8301804" cy="19099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636251151"/>
                    </a:ext>
                  </a:extLst>
                </a:gridCol>
                <a:gridCol w="5924364">
                  <a:extLst>
                    <a:ext uri="{9D8B030D-6E8A-4147-A177-3AD203B41FA5}">
                      <a16:colId xmlns:a16="http://schemas.microsoft.com/office/drawing/2014/main" val="3153674688"/>
                    </a:ext>
                  </a:extLst>
                </a:gridCol>
              </a:tblGrid>
              <a:tr h="320607"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某个课题的调研，查找一系列文章：</a:t>
                      </a:r>
                      <a:endParaRPr 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29906"/>
                  </a:ext>
                </a:extLst>
              </a:tr>
              <a:tr h="578272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清楚的课题名称</a:t>
                      </a:r>
                      <a:endParaRPr lang="en-US" sz="1800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Heavy metal water pollution in pig farms;</a:t>
                      </a:r>
                    </a:p>
                    <a:p>
                      <a:r>
                        <a:rPr lang="zh-CN" altLang="en-US" sz="1600" dirty="0"/>
                        <a:t>新疆棉铃虫防治</a:t>
                      </a:r>
                      <a:endParaRPr lang="en-US" altLang="zh-CN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psittaco*  AND  parrot? AND </a:t>
                      </a:r>
                      <a:r>
                        <a:rPr lang="en-US" altLang="zh-CN" sz="1600" dirty="0" err="1"/>
                        <a:t>diagnos</a:t>
                      </a:r>
                      <a:r>
                        <a:rPr lang="en-US" altLang="zh-CN" sz="1600" dirty="0"/>
                        <a:t>*</a:t>
                      </a:r>
                      <a:endParaRPr lang="en-US" sz="1600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015664"/>
                  </a:ext>
                </a:extLst>
              </a:tr>
              <a:tr h="751752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交叉学科研究或</a:t>
                      </a:r>
                      <a:endParaRPr lang="en-US" altLang="zh-CN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具体领域的研究</a:t>
                      </a:r>
                      <a:endParaRPr lang="en-US" sz="1800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400" dirty="0"/>
                        <a:t>Sweet pepper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600" dirty="0"/>
                        <a:t>包柔氏螺旋体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315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B718061-B310-4046-85A1-B4D50CB74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6037"/>
              </p:ext>
            </p:extLst>
          </p:nvPr>
        </p:nvGraphicFramePr>
        <p:xfrm>
          <a:off x="492369" y="5311433"/>
          <a:ext cx="8301804" cy="901141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8301804">
                  <a:extLst>
                    <a:ext uri="{9D8B030D-6E8A-4147-A177-3AD203B41FA5}">
                      <a16:colId xmlns:a16="http://schemas.microsoft.com/office/drawing/2014/main" val="1636251151"/>
                    </a:ext>
                  </a:extLst>
                </a:gridCol>
              </a:tblGrid>
              <a:tr h="300768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学科或领域的研究成果、发展趋势的分析：</a:t>
                      </a:r>
                      <a:endParaRPr 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29906"/>
                  </a:ext>
                </a:extLst>
              </a:tr>
              <a:tr h="53538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XXXX</a:t>
                      </a:r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学校（研究所）学科建设调研报告、</a:t>
                      </a:r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XXXX</a:t>
                      </a:r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领域发展趋势，等</a:t>
                      </a:r>
                      <a:endParaRPr lang="en-US" sz="1400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015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6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4" y="1036588"/>
            <a:ext cx="8486775" cy="32289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3)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轮排索引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0064" y="3300220"/>
            <a:ext cx="877794" cy="26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46909" y="3232225"/>
            <a:ext cx="216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ea typeface="MS PGothic" pitchFamily="34" charset="-128"/>
                <a:cs typeface="Arial" pitchFamily="34" charset="0"/>
              </a:rPr>
              <a:t>apple</a:t>
            </a:r>
            <a:endParaRPr lang="zh-CN" altLang="en-US" b="1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8613" y="4501997"/>
            <a:ext cx="8486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不进行主题词匹配；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仅检索主题词表中包含所输入检索词的主题词；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不能输入句子或使用布尔运算符。</a:t>
            </a:r>
            <a:endParaRPr lang="en-US" altLang="zh-CN" dirty="0"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8" y="109184"/>
            <a:ext cx="8420100" cy="61055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Left Arrow 9"/>
          <p:cNvSpPr/>
          <p:nvPr/>
        </p:nvSpPr>
        <p:spPr>
          <a:xfrm>
            <a:off x="2380966" y="1006238"/>
            <a:ext cx="703430" cy="13335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99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032467"/>
            <a:ext cx="8477250" cy="32099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4)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主题词说明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23712" y="3245628"/>
            <a:ext cx="877794" cy="26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0557" y="3191281"/>
            <a:ext cx="21699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zh-CN" b="1" dirty="0"/>
              <a:t>apple</a:t>
            </a:r>
            <a:endParaRPr lang="zh-CN" altLang="en-US" b="1" dirty="0">
              <a:ea typeface="MS PGothic" pitchFamily="34" charset="-128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b="1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8613" y="4501997"/>
            <a:ext cx="8486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主题词说明主要阐述一个主题词的概念内容，涵盖学科范围；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并包含该主题词的同义词、相关词、以及曾经使用过的词形；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输入完整主题词。</a:t>
            </a:r>
            <a:endParaRPr lang="en-US" altLang="zh-CN" dirty="0"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检索结果是主题词说明，而不是文献记录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7" y="946205"/>
            <a:ext cx="7505841" cy="52641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7" y="984557"/>
            <a:ext cx="85248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字段检索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3206" y="186757"/>
            <a:ext cx="2844800" cy="2862262"/>
          </a:xfrm>
          <a:prstGeom prst="rect">
            <a:avLst/>
          </a:prstGeom>
          <a:solidFill>
            <a:srgbClr val="0768A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Search Fields 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可检索或浏览一数据库的一个或多个（或全部）字段，这是最大范围的检索。该检索方法可用于查找新的或罕见的主题，或者查找作者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主题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题目等常用字段以外的其他位置。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79556" y="3256737"/>
            <a:ext cx="1942317" cy="26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56" y="2099539"/>
            <a:ext cx="3858821" cy="409194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5560" y="1786540"/>
            <a:ext cx="216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zh-CN" b="1" dirty="0" err="1">
                <a:ea typeface="MS PGothic" pitchFamily="34" charset="-128"/>
                <a:cs typeface="Arial" pitchFamily="34" charset="0"/>
              </a:rPr>
              <a:t>borrelia</a:t>
            </a:r>
            <a:endParaRPr lang="zh-CN" altLang="en-US" b="1" dirty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其他检索模式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14703" y="1230061"/>
            <a:ext cx="2292824" cy="1513140"/>
          </a:xfrm>
        </p:spPr>
        <p:txBody>
          <a:bodyPr/>
          <a:lstStyle/>
          <a:p>
            <a:pPr marL="0" indent="0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常用字段检索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通过少量信息找到某篇或某几篇特定文献。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33312" y="3843123"/>
            <a:ext cx="1815152" cy="22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eaLnBrk="0" hangingPunct="0">
              <a:buClr>
                <a:srgbClr val="0768A9"/>
              </a:buClr>
              <a:buSzPct val="80000"/>
              <a:buFontTx/>
              <a:buNone/>
            </a:pPr>
            <a:r>
              <a:rPr lang="zh-CN" altLang="en-US" sz="2000" kern="0" dirty="0">
                <a:latin typeface="+mj-lt"/>
                <a:ea typeface="黑体" panose="02010609060101010101" pitchFamily="49" charset="-122"/>
              </a:rPr>
              <a:t>多个字段检索</a:t>
            </a:r>
            <a:r>
              <a:rPr lang="zh-CN" altLang="en-US" sz="2000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提供便捷的多字段组合检索，建立复杂的检索策略。</a:t>
            </a:r>
            <a:endParaRPr lang="en-US" altLang="zh-CN" sz="2000" kern="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0" indent="0">
              <a:buFontTx/>
              <a:buNone/>
            </a:pPr>
            <a:endParaRPr lang="en-US" altLang="zh-CN" sz="2000" kern="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kern="0" dirty="0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8" y="1187355"/>
            <a:ext cx="6614229" cy="224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8" y="3802209"/>
            <a:ext cx="7069496" cy="207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多个数据库检索，自动去重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80" y="947305"/>
            <a:ext cx="8639847" cy="51522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46652" y="2909455"/>
            <a:ext cx="1274328" cy="568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40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1269036"/>
            <a:ext cx="8963025" cy="46351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去重选择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399" y="3768437"/>
            <a:ext cx="8641773" cy="1080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63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subTitle" idx="1"/>
          </p:nvPr>
        </p:nvSpPr>
        <p:spPr>
          <a:xfrm>
            <a:off x="832342" y="1615123"/>
            <a:ext cx="4464495" cy="1656185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限制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&amp;</a:t>
            </a:r>
          </a:p>
          <a:p>
            <a:pPr algn="ctr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筛选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9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26497"/>
            <a:ext cx="8458200" cy="28670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限制功能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与检索同时进行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44735" y="2378620"/>
            <a:ext cx="5770716" cy="13472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9432" y="5181199"/>
            <a:ext cx="8393375" cy="960292"/>
          </a:xfrm>
        </p:spPr>
        <p:txBody>
          <a:bodyPr/>
          <a:lstStyle/>
          <a:p>
            <a:pPr marL="0" indent="0" algn="ctr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b="1" dirty="0">
                <a:ea typeface="黑体" panose="02010609060101010101" pitchFamily="49" charset="-122"/>
              </a:rPr>
              <a:t>例</a:t>
            </a:r>
            <a:r>
              <a:rPr lang="zh-CN" altLang="en-US" sz="2000" dirty="0">
                <a:ea typeface="黑体" panose="02010609060101010101" pitchFamily="49" charset="-122"/>
              </a:rPr>
              <a:t>：</a:t>
            </a:r>
            <a:r>
              <a:rPr lang="en-US" sz="2000" dirty="0"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</a:rPr>
              <a:t>residues of chloramphenicol in aquatic products</a:t>
            </a:r>
            <a:r>
              <a:rPr lang="en-US" altLang="zh-CN" sz="2000" b="1" dirty="0">
                <a:ea typeface="黑体" panose="02010609060101010101" pitchFamily="49" charset="-122"/>
              </a:rPr>
              <a:t> in 2010-2013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pPr marL="0" indent="0" algn="ctr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根据检索实例，我们可通过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Publication Year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设置出版年份的区间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pPr algn="ctr"/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pPr algn="ctr"/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44734" y="2009288"/>
            <a:ext cx="5558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ea typeface="黑体" panose="02010609060101010101" pitchFamily="49" charset="-122"/>
              </a:rPr>
              <a:t>Residues of chloramphenicol in aquatic products </a:t>
            </a:r>
            <a:endParaRPr lang="zh-CN" altLang="en-US" sz="18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81963" y="3087301"/>
            <a:ext cx="1690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AutoNum type="arabicPlain" startAt="2010"/>
            </a:pPr>
            <a:r>
              <a:rPr lang="en-US" altLang="zh-CN" sz="1800" b="1" dirty="0"/>
              <a:t>-   2013</a:t>
            </a:r>
            <a:endParaRPr lang="zh-CN" altLang="en-US" sz="1800" dirty="0"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77" y="1138205"/>
            <a:ext cx="7303045" cy="389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9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991" y="0"/>
            <a:ext cx="10036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02920" y="609600"/>
            <a:ext cx="8138160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平台高度集成内容、工具、服务，提供全面的定制化解决方案，成为学术搜索的首要选择之一。</a:t>
            </a:r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 </a:t>
            </a:r>
          </a:p>
          <a:p>
            <a:pPr eaLnBrk="1" hangingPunct="1"/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TW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The Professional's </a:t>
            </a:r>
            <a:r>
              <a:rPr lang="en-US" altLang="zh-CN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Top</a:t>
            </a:r>
            <a:r>
              <a:rPr lang="en-US" altLang="zh-TW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 Choice </a:t>
            </a:r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en-US" altLang="zh-CN" sz="4000" dirty="0"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zh-CN" altLang="en-US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8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990586-3111-444C-A272-B151F9E91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7606"/>
            <a:ext cx="9144000" cy="44227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检索信息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217606"/>
            <a:ext cx="1696065" cy="33838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47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F3B5A1-DB9B-42F8-8F6C-85DB8A553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54" y="1181396"/>
            <a:ext cx="2440889" cy="50078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检索结果工具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检索信息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47244" y="1610435"/>
            <a:ext cx="4727954" cy="2750015"/>
          </a:xfrm>
        </p:spPr>
        <p:txBody>
          <a:bodyPr/>
          <a:lstStyle/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检索信息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显示每次检索的具体操作和内容、所使用的词汇和返回结果，以及排序依据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;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用户个性化设置排序和显示选项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2203" y="5676604"/>
            <a:ext cx="1665026" cy="3959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76" y="3580056"/>
            <a:ext cx="3667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499EB0-B3F8-4B81-9690-DAD4A9A57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78" y="933450"/>
            <a:ext cx="2223128" cy="54128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检索结果工具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筛选工具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47244" y="1610435"/>
            <a:ext cx="4727954" cy="2750015"/>
          </a:xfrm>
        </p:spPr>
        <p:txBody>
          <a:bodyPr/>
          <a:lstStyle/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筛选工具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可以根据选项对检索结果进行多次快捷筛选；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全文期刊库提供相关度、年代、期刊、出版类型的选项；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高级检索后的结果没有相关度选项。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21122" y="3703085"/>
            <a:ext cx="480351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b="1" kern="0" dirty="0">
                <a:ea typeface="黑体" panose="02010609060101010101" pitchFamily="49" charset="-122"/>
              </a:rPr>
              <a:t>例：</a:t>
            </a:r>
            <a:r>
              <a:rPr lang="en-US" altLang="zh-CN" sz="2000" dirty="0">
                <a:ea typeface="黑体" panose="02010609060101010101" pitchFamily="49" charset="-122"/>
              </a:rPr>
              <a:t> residues of chloramphenicol in aquatic products of</a:t>
            </a:r>
            <a:r>
              <a:rPr lang="en-US" altLang="zh-CN" sz="2000" b="1" dirty="0">
                <a:ea typeface="黑体" panose="02010609060101010101" pitchFamily="49" charset="-122"/>
              </a:rPr>
              <a:t> </a:t>
            </a:r>
            <a:r>
              <a:rPr lang="en-US" altLang="zh-CN" sz="2000" b="1" kern="0" dirty="0">
                <a:ea typeface="黑体" panose="02010609060101010101" pitchFamily="49" charset="-122"/>
              </a:rPr>
              <a:t>2010-2013</a:t>
            </a:r>
            <a:endParaRPr lang="en-US" altLang="zh-CN" sz="2000" b="1" kern="0" dirty="0">
              <a:latin typeface="+mj-lt"/>
              <a:ea typeface="黑体" panose="02010609060101010101" pitchFamily="49" charset="-122"/>
            </a:endParaRPr>
          </a:p>
          <a:p>
            <a:pPr marL="0" indent="0" eaLnBrk="0" hangingPunct="0">
              <a:buClr>
                <a:srgbClr val="0768A9"/>
              </a:buClr>
              <a:buSzPct val="80000"/>
              <a:buFontTx/>
              <a:buNone/>
            </a:pPr>
            <a:r>
              <a:rPr lang="zh-CN" altLang="en-US" sz="2000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我们可通过“特定年代范围”设置出版年份的区间</a:t>
            </a:r>
            <a:endParaRPr lang="en-US" altLang="zh-CN" sz="2000" kern="0" dirty="0">
              <a:latin typeface="+mj-lt"/>
              <a:ea typeface="黑体" panose="02010609060101010101" pitchFamily="49" charset="-122"/>
            </a:endParaRPr>
          </a:p>
          <a:p>
            <a:endParaRPr lang="en-US" altLang="zh-CN" sz="2000" kern="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kern="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60311" y="4311844"/>
            <a:ext cx="818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ea typeface="MS PGothic" pitchFamily="34" charset="-128"/>
                <a:cs typeface="Arial" pitchFamily="34" charset="0"/>
              </a:rPr>
              <a:t>2010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ea typeface="MS PGothic" pitchFamily="34" charset="-128"/>
                <a:cs typeface="Arial" pitchFamily="34" charset="0"/>
              </a:rPr>
              <a:t>2013</a:t>
            </a:r>
            <a:endParaRPr lang="zh-CN" altLang="en-US" sz="1800" dirty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502BE7-9710-4655-B27F-02BB8B173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3" y="1042154"/>
            <a:ext cx="9144000" cy="51552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Ovid</a:t>
            </a:r>
            <a:r>
              <a:rPr lang="zh-CN" altLang="en-US" b="1" dirty="0">
                <a:ea typeface="黑体" panose="02010609060101010101" pitchFamily="49" charset="-122"/>
              </a:rPr>
              <a:t>检索结果输出</a:t>
            </a:r>
          </a:p>
        </p:txBody>
      </p:sp>
      <p:sp>
        <p:nvSpPr>
          <p:cNvPr id="12" name="Oval 6"/>
          <p:cNvSpPr/>
          <p:nvPr/>
        </p:nvSpPr>
        <p:spPr>
          <a:xfrm>
            <a:off x="2863756" y="1681207"/>
            <a:ext cx="304800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51049" y="1030686"/>
            <a:ext cx="504968" cy="3959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4" name="Oval 6"/>
          <p:cNvSpPr/>
          <p:nvPr/>
        </p:nvSpPr>
        <p:spPr>
          <a:xfrm>
            <a:off x="2863756" y="4314703"/>
            <a:ext cx="304800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3" name="Oval 6"/>
          <p:cNvSpPr/>
          <p:nvPr/>
        </p:nvSpPr>
        <p:spPr>
          <a:xfrm>
            <a:off x="2454307" y="1028985"/>
            <a:ext cx="1367065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99232" y="1066432"/>
            <a:ext cx="602777" cy="3601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42954" y="1030686"/>
            <a:ext cx="504968" cy="3959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835694" y="1042439"/>
            <a:ext cx="1731718" cy="3959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56" y="1564181"/>
            <a:ext cx="3581400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11" y="1564181"/>
            <a:ext cx="3213336" cy="497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67" y="1529065"/>
            <a:ext cx="3562350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5" grpId="1" animBg="1"/>
      <p:bldP spid="14" grpId="0" animBg="1"/>
      <p:bldP spid="13" grpId="0" animBg="1"/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49250" y="200446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3400" b="1" dirty="0">
                <a:latin typeface="+mj-lt"/>
                <a:ea typeface="黑体" panose="02010609060101010101" pitchFamily="49" charset="-122"/>
              </a:rPr>
              <a:t>CABI</a:t>
            </a:r>
            <a:r>
              <a:rPr kumimoji="0" lang="zh-CN" altLang="en-GB" sz="3400" b="1" dirty="0">
                <a:latin typeface="+mj-lt"/>
                <a:ea typeface="黑体" panose="02010609060101010101" pitchFamily="49" charset="-122"/>
              </a:rPr>
              <a:t>全文精选</a:t>
            </a:r>
          </a:p>
        </p:txBody>
      </p:sp>
      <p:sp>
        <p:nvSpPr>
          <p:cNvPr id="32771" name="Content Placeholder 2"/>
          <p:cNvSpPr txBox="1">
            <a:spLocks/>
          </p:cNvSpPr>
          <p:nvPr/>
        </p:nvSpPr>
        <p:spPr bwMode="auto">
          <a:xfrm>
            <a:off x="533400" y="1013342"/>
            <a:ext cx="8077200" cy="175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与 </a:t>
            </a: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一体</a:t>
            </a: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难以获取的资料，很多来源于发展中国家</a:t>
            </a:r>
            <a:endParaRPr kumimoji="0" lang="en-GB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zh-CN" altLang="en-GB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只能通过</a:t>
            </a:r>
            <a:r>
              <a:rPr kumimoji="0" lang="en-GB" altLang="zh-CN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 </a:t>
            </a:r>
            <a:r>
              <a:rPr kumimoji="0" lang="zh-CN" altLang="en-GB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获取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– 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使这些重要的但又难以获取的全文资料实现永久保存和可检索性</a:t>
            </a: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50% 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是期刊论文</a:t>
            </a: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, 50% 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是会议论文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8110" y="2942795"/>
            <a:ext cx="8184629" cy="31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综述（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 Reviews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: 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CAB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综述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CABI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独家出版的农业、兽医科学、营养和自然领域的综述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植物疾病分布图（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3"/>
              </a:rPr>
              <a:t>Distribution Maps of Plant Diseases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 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最早回溯至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1942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植物害虫分布图（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Distribution Maps of Plant Diseases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）：最早回溯至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1951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真菌、细菌的描述（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5"/>
              </a:rPr>
              <a:t>Descriptions of Fungi and Bacteria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）：最早回溯至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1964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年，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1800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多种病原体的描述‘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存档综述（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6"/>
              </a:rPr>
              <a:t>Reviews Archive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CABI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在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1973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2003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年出版的超过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3000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篇综述。</a:t>
            </a:r>
            <a:br>
              <a:rPr lang="en-US" altLang="zh-CN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</a:br>
            <a:endParaRPr kumimoji="0" lang="en-GB" altLang="zh-CN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1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9" y="846435"/>
            <a:ext cx="7774722" cy="53402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333375" y="141585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+mj-lt"/>
                <a:ea typeface="黑体" panose="02010609060101010101" pitchFamily="49" charset="-122"/>
              </a:rPr>
              <a:t>使用限制功能查找</a:t>
            </a:r>
            <a:r>
              <a:rPr lang="en-US" altLang="zh-CN" sz="3400" b="1" dirty="0">
                <a:latin typeface="+mj-lt"/>
                <a:ea typeface="黑体" panose="02010609060101010101" pitchFamily="49" charset="-122"/>
              </a:rPr>
              <a:t>CABI</a:t>
            </a:r>
            <a:r>
              <a:rPr lang="zh-CN" altLang="en-US" sz="3400" b="1" dirty="0">
                <a:latin typeface="+mj-lt"/>
                <a:ea typeface="黑体" panose="02010609060101010101" pitchFamily="49" charset="-122"/>
              </a:rPr>
              <a:t>全文</a:t>
            </a:r>
            <a:endParaRPr kumimoji="0" lang="zh-CN" altLang="en-GB" sz="3400" b="1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1569492" y="4667534"/>
            <a:ext cx="1651380" cy="9007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Rounded Rectangle 2"/>
          <p:cNvSpPr/>
          <p:nvPr/>
        </p:nvSpPr>
        <p:spPr>
          <a:xfrm>
            <a:off x="930321" y="1762837"/>
            <a:ext cx="7476700" cy="4503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78" y="894976"/>
            <a:ext cx="7267784" cy="536685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CABI</a:t>
            </a:r>
            <a:r>
              <a:rPr lang="zh-CN" altLang="en-US" b="1" dirty="0">
                <a:ea typeface="黑体" panose="02010609060101010101" pitchFamily="49" charset="-122"/>
              </a:rPr>
              <a:t>全文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7191235" y="3273602"/>
            <a:ext cx="533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"/>
          <p:cNvCxnSpPr/>
          <p:nvPr/>
        </p:nvCxnSpPr>
        <p:spPr>
          <a:xfrm rot="5400000" flipH="1" flipV="1">
            <a:off x="7158254" y="5901877"/>
            <a:ext cx="533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50" y="987693"/>
            <a:ext cx="4123400" cy="520589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1" y="846435"/>
            <a:ext cx="7741338" cy="531183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333375" y="141585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黑体" panose="02010609060101010101" pitchFamily="49" charset="-122"/>
                <a:ea typeface="黑体" panose="02010609060101010101" pitchFamily="49" charset="-122"/>
              </a:rPr>
              <a:t>使用限制功能查找其他出版社全文</a:t>
            </a:r>
            <a:endParaRPr kumimoji="0" lang="zh-CN" altLang="en-GB" sz="3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5923128" y="4080682"/>
            <a:ext cx="1105469" cy="423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70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4319"/>
            <a:ext cx="8524875" cy="64674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7010399" y="1993710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0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9" y="696036"/>
            <a:ext cx="8879934" cy="49935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31.nipic.com/20130715/2531170_1704357680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90" y="1121424"/>
            <a:ext cx="2391469" cy="239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30511" y="4871235"/>
            <a:ext cx="2538659" cy="1579683"/>
            <a:chOff x="817114" y="1113086"/>
            <a:chExt cx="2538659" cy="1579683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14" y="1113086"/>
              <a:ext cx="2538659" cy="1579683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474610" y="1651201"/>
              <a:ext cx="1366080" cy="4616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PDF</a:t>
              </a:r>
              <a:r>
                <a:rPr lang="zh-CN" altLang="en-US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全文</a:t>
              </a:r>
              <a:endParaRPr lang="en-GB" altLang="zh-CN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25302" y="4708897"/>
            <a:ext cx="2251692" cy="1843731"/>
            <a:chOff x="844410" y="2836866"/>
            <a:chExt cx="2251692" cy="1843731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10" y="2836866"/>
              <a:ext cx="2251692" cy="1843731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1178032" y="3527898"/>
              <a:ext cx="1672253" cy="4616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HTML</a:t>
              </a:r>
              <a:r>
                <a:rPr lang="zh-CN" altLang="en-US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全文</a:t>
              </a:r>
              <a:endParaRPr lang="en-GB" altLang="zh-CN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07600" y="4749841"/>
            <a:ext cx="2534324" cy="1767881"/>
            <a:chOff x="835094" y="4818083"/>
            <a:chExt cx="2534324" cy="17678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94" y="4818083"/>
              <a:ext cx="2534324" cy="1767881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1443763" y="5512134"/>
              <a:ext cx="1107996" cy="4616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多媒体</a:t>
              </a:r>
              <a:endParaRPr lang="en-GB" altLang="zh-CN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7922" y="3630305"/>
            <a:ext cx="7178723" cy="967974"/>
            <a:chOff x="777922" y="3630305"/>
            <a:chExt cx="7178723" cy="967974"/>
          </a:xfrm>
        </p:grpSpPr>
        <p:sp>
          <p:nvSpPr>
            <p:cNvPr id="6" name="上凸弯带形 5"/>
            <p:cNvSpPr/>
            <p:nvPr/>
          </p:nvSpPr>
          <p:spPr>
            <a:xfrm>
              <a:off x="777922" y="3630305"/>
              <a:ext cx="7178723" cy="967974"/>
            </a:xfrm>
            <a:prstGeom prst="ellipseRibbon2">
              <a:avLst/>
            </a:prstGeom>
            <a:solidFill>
              <a:srgbClr val="92D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1132760" y="3836526"/>
              <a:ext cx="6687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zh-CN" altLang="en-US" dirty="0">
                  <a:latin typeface="+mj-lt"/>
                  <a:ea typeface="黑体" panose="02010609060101010101" pitchFamily="49" charset="-122"/>
                </a:rPr>
                <a:t>文摘数据（题名、作者、主题词、参考文献等）</a:t>
              </a:r>
              <a:endParaRPr lang="en-GB" altLang="zh-CN" dirty="0"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1916" y="1276815"/>
            <a:ext cx="7976977" cy="5275813"/>
            <a:chOff x="391916" y="1276815"/>
            <a:chExt cx="7976977" cy="5275813"/>
          </a:xfrm>
        </p:grpSpPr>
        <p:sp>
          <p:nvSpPr>
            <p:cNvPr id="23" name="Cloud 1"/>
            <p:cNvSpPr/>
            <p:nvPr/>
          </p:nvSpPr>
          <p:spPr>
            <a:xfrm>
              <a:off x="584029" y="1276815"/>
              <a:ext cx="7784864" cy="5275813"/>
            </a:xfrm>
            <a:prstGeom prst="cloud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034" name="Picture 10" descr="D:\Landing Page\Quiz site\quize-cn\files\images\logo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16" y="1320607"/>
              <a:ext cx="2160279" cy="81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56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990600" y="609600"/>
            <a:ext cx="7239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br>
              <a:rPr kumimoji="0" lang="en-GB" altLang="zh-CN" sz="3600" dirty="0">
                <a:latin typeface="+mj-lt"/>
                <a:ea typeface="黑体" panose="02010609060101010101" pitchFamily="49" charset="-122"/>
                <a:cs typeface="Arial" charset="0"/>
              </a:rPr>
            </a:br>
            <a:r>
              <a:rPr kumimoji="0" lang="en-GB" altLang="zh-CN" sz="3600" dirty="0">
                <a:latin typeface="+mj-lt"/>
                <a:ea typeface="黑体" panose="02010609060101010101" pitchFamily="49" charset="-122"/>
                <a:cs typeface="Arial" charset="0"/>
              </a:rPr>
              <a:t>CAB</a:t>
            </a:r>
            <a:r>
              <a:rPr kumimoji="0" lang="zh-CN" altLang="en-GB" sz="3600" b="1" dirty="0">
                <a:latin typeface="+mj-lt"/>
                <a:ea typeface="黑体" panose="02010609060101010101" pitchFamily="49" charset="-122"/>
                <a:cs typeface="Arial" charset="0"/>
              </a:rPr>
              <a:t>综述</a:t>
            </a:r>
            <a:r>
              <a:rPr kumimoji="0" lang="zh-CN" altLang="en-GB" sz="3600" dirty="0">
                <a:latin typeface="+mj-lt"/>
                <a:ea typeface="黑体" panose="02010609060101010101" pitchFamily="49" charset="-122"/>
                <a:cs typeface="Arial" charset="0"/>
              </a:rPr>
              <a:t>（</a:t>
            </a:r>
            <a:r>
              <a:rPr kumimoji="0" lang="en-GB" altLang="zh-CN" sz="3600" dirty="0">
                <a:latin typeface="+mj-lt"/>
                <a:ea typeface="黑体" panose="02010609060101010101" pitchFamily="49" charset="-122"/>
                <a:cs typeface="Arial" charset="0"/>
              </a:rPr>
              <a:t>CAB Reviews</a:t>
            </a:r>
            <a:r>
              <a:rPr kumimoji="0" lang="zh-CN" altLang="en-GB" sz="3600" dirty="0">
                <a:latin typeface="+mj-lt"/>
                <a:ea typeface="黑体" panose="02010609060101010101" pitchFamily="49" charset="-122"/>
                <a:cs typeface="Arial" charset="0"/>
              </a:rPr>
              <a:t>）</a:t>
            </a:r>
            <a:endParaRPr kumimoji="0" lang="en-US" altLang="zh-CN" sz="3600" dirty="0">
              <a:latin typeface="+mj-lt"/>
              <a:ea typeface="黑体" panose="02010609060101010101" pitchFamily="49" charset="-122"/>
              <a:cs typeface="Arial" charset="0"/>
            </a:endParaRP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br>
              <a:rPr kumimoji="0" lang="zh-CN" altLang="en-GB" sz="3600" b="1" dirty="0">
                <a:latin typeface="+mj-lt"/>
                <a:ea typeface="黑体" panose="02010609060101010101" pitchFamily="49" charset="-122"/>
                <a:cs typeface="Arial" charset="0"/>
              </a:rPr>
            </a:br>
            <a:r>
              <a:rPr kumimoji="0" lang="zh-CN" altLang="en-GB" b="1" i="1" dirty="0">
                <a:latin typeface="+mj-lt"/>
                <a:ea typeface="黑体" panose="02010609060101010101" pitchFamily="49" charset="-122"/>
                <a:cs typeface="Arial" charset="0"/>
              </a:rPr>
              <a:t>农业、兽医科学、营养和自然资源领域的综述</a:t>
            </a:r>
            <a:endParaRPr kumimoji="0" lang="en-GB" altLang="zh-CN" b="1" i="1" dirty="0"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1042988" y="2216150"/>
            <a:ext cx="7239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CABI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独家出版</a:t>
            </a:r>
          </a:p>
          <a:p>
            <a:pPr lvl="1" eaLnBrk="1" hangingPunct="1"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每年有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100 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篇新的综述文章</a:t>
            </a:r>
          </a:p>
          <a:p>
            <a:pPr lvl="1" eaLnBrk="1" hangingPunct="1"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经国际编辑顾问委员会的同行审议</a:t>
            </a:r>
            <a:endParaRPr kumimoji="0" lang="en-GB" altLang="zh-CN" sz="2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  <a:p>
            <a:pPr lvl="1" eaLnBrk="1" hangingPunct="1"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内容包括当前研究的背景和分析</a:t>
            </a:r>
            <a:endParaRPr kumimoji="0" lang="en-GB" altLang="zh-CN" sz="2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5" y="914675"/>
            <a:ext cx="7727690" cy="53546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61076" y="5459111"/>
            <a:ext cx="1501254" cy="2251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3375" y="141585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黑体" panose="02010609060101010101" pitchFamily="49" charset="-122"/>
                <a:ea typeface="黑体" panose="02010609060101010101" pitchFamily="49" charset="-122"/>
              </a:rPr>
              <a:t>使用限制功能</a:t>
            </a:r>
            <a:r>
              <a:rPr lang="zh-CN" altLang="en-US" sz="3400" b="1" dirty="0">
                <a:latin typeface="+mj-lt"/>
                <a:ea typeface="黑体" panose="02010609060101010101" pitchFamily="49" charset="-122"/>
              </a:rPr>
              <a:t>查找</a:t>
            </a:r>
            <a:r>
              <a:rPr lang="en-US" altLang="zh-CN" sz="3400" b="1" dirty="0">
                <a:latin typeface="+mj-lt"/>
                <a:ea typeface="黑体" panose="02010609060101010101" pitchFamily="49" charset="-122"/>
              </a:rPr>
              <a:t>CABI Reviews</a:t>
            </a:r>
            <a:endParaRPr kumimoji="0" lang="zh-CN" altLang="en-GB" sz="3400" b="1" dirty="0"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02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" y="220810"/>
            <a:ext cx="7864167" cy="594456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5" y="484068"/>
            <a:ext cx="6772275" cy="5572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4"/>
          <p:cNvCxnSpPr/>
          <p:nvPr/>
        </p:nvCxnSpPr>
        <p:spPr>
          <a:xfrm rot="16200000" flipH="1">
            <a:off x="6594143" y="2021006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6608928" y="4725538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4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609600" y="451512"/>
            <a:ext cx="800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GB" sz="3400" b="1" dirty="0">
                <a:latin typeface="+mj-lt"/>
                <a:ea typeface="黑体" panose="02010609060101010101" pitchFamily="49" charset="-122"/>
                <a:cs typeface="Arial" charset="0"/>
              </a:rPr>
              <a:t>植物病</a:t>
            </a:r>
            <a:r>
              <a:rPr kumimoji="0" lang="zh-CN" altLang="en-US" sz="3400" b="1" dirty="0">
                <a:latin typeface="+mj-lt"/>
                <a:ea typeface="黑体" panose="02010609060101010101" pitchFamily="49" charset="-122"/>
                <a:cs typeface="Arial" charset="0"/>
              </a:rPr>
              <a:t>虫</a:t>
            </a:r>
            <a:r>
              <a:rPr kumimoji="0" lang="zh-CN" altLang="en-GB" sz="3400" b="1" dirty="0">
                <a:latin typeface="+mj-lt"/>
                <a:ea typeface="黑体" panose="02010609060101010101" pitchFamily="49" charset="-122"/>
                <a:cs typeface="Arial" charset="0"/>
              </a:rPr>
              <a:t>害分布图</a:t>
            </a:r>
            <a:endParaRPr kumimoji="0" lang="en-US" altLang="zh-CN" sz="3400" b="1" dirty="0">
              <a:latin typeface="+mj-lt"/>
              <a:ea typeface="黑体" panose="02010609060101010101" pitchFamily="49" charset="-122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zh-CN" sz="3300" b="1" dirty="0">
                <a:latin typeface="+mj-lt"/>
                <a:ea typeface="黑体" panose="02010609060101010101" pitchFamily="49" charset="-122"/>
                <a:cs typeface="Arial" charset="0"/>
              </a:rPr>
              <a:t>    Distribution Maps of Plant Pests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zh-CN" sz="3300" b="1" dirty="0">
                <a:latin typeface="+mj-lt"/>
                <a:ea typeface="黑体" panose="02010609060101010101" pitchFamily="49" charset="-122"/>
                <a:cs typeface="Arial" charset="0"/>
              </a:rPr>
              <a:t>    Distribution Maps of Plant </a:t>
            </a:r>
            <a:r>
              <a:rPr kumimoji="0" lang="en-US" altLang="zh-CN" sz="3300" b="1" dirty="0">
                <a:latin typeface="+mj-lt"/>
                <a:ea typeface="黑体" panose="02010609060101010101" pitchFamily="49" charset="-122"/>
                <a:cs typeface="Arial" charset="0"/>
              </a:rPr>
              <a:t>Diseases</a:t>
            </a:r>
            <a:endParaRPr kumimoji="0" lang="zh-CN" altLang="en-GB" sz="3300" dirty="0">
              <a:latin typeface="+mj-lt"/>
              <a:ea typeface="黑体" panose="02010609060101010101" pitchFamily="49" charset="-122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GB" sz="3400" dirty="0"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457200" y="2143125"/>
            <a:ext cx="78978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Char char="l"/>
            </a:pPr>
            <a:endParaRPr kumimoji="0" lang="zh-CN" altLang="en-GB" sz="1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植物害虫分布图（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DMPP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）最早回溯到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1951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年，植物疾病分布图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(DMPD)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最早回溯都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1942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年。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是检疫和植物保护工作必不可少的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目前包含有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800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多个植物害虫分布图，且每年新增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18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个分布图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目前包含有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1,400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多个植物疾病分布图，且每年新增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36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个分布图</a:t>
            </a:r>
            <a:endParaRPr kumimoji="0" lang="en-GB" altLang="zh-CN" sz="2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Char char="l"/>
            </a:pPr>
            <a:endParaRPr kumimoji="0" lang="en-GB" altLang="zh-CN" sz="1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Char char="l"/>
            </a:pPr>
            <a:endParaRPr kumimoji="0" lang="zh-CN" altLang="en-GB" sz="1800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31526"/>
            <a:ext cx="8467725" cy="5867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15406" y="5053081"/>
            <a:ext cx="1651376" cy="3241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64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0" y="151684"/>
            <a:ext cx="8290304" cy="606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5" y="1282890"/>
            <a:ext cx="7357504" cy="44781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4"/>
          <p:cNvCxnSpPr/>
          <p:nvPr/>
        </p:nvCxnSpPr>
        <p:spPr>
          <a:xfrm rot="16200000" flipH="1">
            <a:off x="6921690" y="1792406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GB" sz="3400" b="1" dirty="0">
                <a:latin typeface="+mj-lt"/>
                <a:ea typeface="黑体" panose="02010609060101010101" pitchFamily="49" charset="-122"/>
                <a:cs typeface="Arial" charset="0"/>
              </a:rPr>
              <a:t>真菌和细菌描述</a:t>
            </a:r>
            <a:endParaRPr kumimoji="0" lang="en-US" altLang="zh-CN" sz="3400" b="1" dirty="0">
              <a:latin typeface="+mj-lt"/>
              <a:ea typeface="黑体" panose="02010609060101010101" pitchFamily="49" charset="-122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zh-CN" sz="3600" b="1" dirty="0">
                <a:latin typeface="+mj-lt"/>
                <a:ea typeface="黑体" panose="02010609060101010101" pitchFamily="49" charset="-122"/>
                <a:cs typeface="Arial" charset="0"/>
              </a:rPr>
              <a:t>   Descriptions of Fungi and Bacteria</a:t>
            </a:r>
            <a:endParaRPr kumimoji="0" lang="en-GB" altLang="zh-CN" sz="3400" dirty="0"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56323" name="Rectangle 3"/>
          <p:cNvSpPr txBox="1">
            <a:spLocks noChangeArrowheads="1"/>
          </p:cNvSpPr>
          <p:nvPr/>
        </p:nvSpPr>
        <p:spPr bwMode="auto">
          <a:xfrm>
            <a:off x="762000" y="2057400"/>
            <a:ext cx="739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数据回溯到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 1964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年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1800 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多种病原体的描述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,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且每年新增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40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条记录 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– 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内容包括图解、引起的疾病信息、地理分布、传播情况，以及参考书目</a:t>
            </a:r>
            <a:endParaRPr kumimoji="0" lang="en-GB" altLang="zh-CN" sz="2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 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用户包括植物病理学者、兽医和医学真菌学者</a:t>
            </a:r>
            <a:endParaRPr kumimoji="0" lang="en-GB" altLang="zh-CN" sz="2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7" y="245664"/>
            <a:ext cx="8505825" cy="58959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2"/>
          <p:cNvSpPr/>
          <p:nvPr/>
        </p:nvSpPr>
        <p:spPr>
          <a:xfrm>
            <a:off x="2074462" y="4759649"/>
            <a:ext cx="1651376" cy="3241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15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7" y="210901"/>
            <a:ext cx="8458200" cy="59721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Arrow Connector 4"/>
          <p:cNvCxnSpPr/>
          <p:nvPr/>
        </p:nvCxnSpPr>
        <p:spPr>
          <a:xfrm rot="16200000" flipH="1">
            <a:off x="6920553" y="4709615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4"/>
          <p:cNvCxnSpPr/>
          <p:nvPr/>
        </p:nvCxnSpPr>
        <p:spPr>
          <a:xfrm rot="16200000" flipH="1">
            <a:off x="6920553" y="1967552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2" y="661062"/>
            <a:ext cx="6086475" cy="53721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910109" y="1790491"/>
            <a:ext cx="7772400" cy="1470025"/>
          </a:xfrm>
        </p:spPr>
        <p:txBody>
          <a:bodyPr/>
          <a:lstStyle/>
          <a:p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   个性化功能</a:t>
            </a:r>
          </a:p>
        </p:txBody>
      </p:sp>
    </p:spTree>
    <p:extLst>
      <p:ext uri="{BB962C8B-B14F-4D97-AF65-F5344CB8AC3E}">
        <p14:creationId xmlns:p14="http://schemas.microsoft.com/office/powerpoint/2010/main" val="9081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28" y="2997443"/>
            <a:ext cx="3289249" cy="23032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323850" y="1316038"/>
            <a:ext cx="30187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sz="2600" dirty="0"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2600" dirty="0">
                <a:latin typeface="+mj-lt"/>
                <a:ea typeface="黑体" panose="02010609060101010101" pitchFamily="49" charset="-122"/>
              </a:rPr>
              <a:t>平台内有什么</a:t>
            </a:r>
            <a:r>
              <a:rPr lang="de-DE" altLang="zh-CN" sz="2600" dirty="0">
                <a:latin typeface="+mj-lt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6291263" y="1916261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订购资源</a:t>
            </a:r>
            <a:endParaRPr lang="de-DE" altLang="zh-CN" b="1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019925" y="1311275"/>
            <a:ext cx="16213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zh-CN" sz="2600" b="1" dirty="0">
                <a:solidFill>
                  <a:srgbClr val="C00000"/>
                </a:solidFill>
                <a:latin typeface="+mj-lt"/>
                <a:ea typeface="黑体" panose="02010609060101010101" pitchFamily="49" charset="-122"/>
              </a:rPr>
              <a:t>Resources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6666738" y="2492375"/>
            <a:ext cx="11095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1800"/>
              </a:lnSpc>
              <a:buClr>
                <a:srgbClr val="CC3300"/>
              </a:buClr>
            </a:pPr>
            <a:r>
              <a:rPr lang="de-DE" altLang="zh-C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Bard Limited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1439863" y="191611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期刊</a:t>
            </a:r>
            <a:endParaRPr lang="en-GB" altLang="zh-CN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3851275" y="1916113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数据库</a:t>
            </a:r>
            <a:endParaRPr lang="en-GB" altLang="zh-CN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3992563" y="2492375"/>
            <a:ext cx="152157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de-DE" altLang="zh-C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Examples: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endParaRPr lang="de-DE" altLang="zh-CN" sz="1200" b="1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CAB Abstracts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ERIC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EMBASE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Ovid Healthstar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Ovid Medline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PsycINFO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PSYNDEX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Zoological Record</a:t>
            </a:r>
          </a:p>
        </p:txBody>
      </p: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484541" y="2492375"/>
            <a:ext cx="289694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de-DE" altLang="zh-C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Examples: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endParaRPr lang="de-DE" altLang="zh-CN" sz="1200" b="1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American Journal of Clinical Oncology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American Journal of Otology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Annals of Surgery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BJA: British Journal of Anaesthesia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Chest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61668" y="3750741"/>
            <a:ext cx="2665412" cy="1222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433127" y="436192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图书</a:t>
            </a:r>
            <a:endParaRPr lang="en-GB" altLang="zh-CN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27983" y="5046050"/>
            <a:ext cx="33735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de-DE" altLang="zh-C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Examples: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endParaRPr lang="de-DE" altLang="zh-CN" sz="1200" b="1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5-M</a:t>
            </a:r>
            <a:r>
              <a:rPr lang="en-US" altLang="zh-CN" sz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inute</a:t>
            </a:r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 Clinical Consult Standard 2016 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100 Cases in Acute Medicine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Advances in Surgical Pathology: Brain Cancer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Year in Infection</a:t>
            </a:r>
            <a:endParaRPr lang="de-DE" altLang="zh-CN" sz="1200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770601" y="5471239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多媒体资源</a:t>
            </a:r>
            <a:endParaRPr lang="en-GB" altLang="zh-CN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04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登录个人账号，激活我的工作区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887121" y="1037232"/>
            <a:ext cx="7246956" cy="50482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登录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平台后，点击“我的账号”，登录您的个人账号，激活我的工作区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" y="2010915"/>
            <a:ext cx="7745389" cy="37077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305267" y="2259815"/>
            <a:ext cx="600501" cy="2416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9683" y="3463092"/>
            <a:ext cx="2947917" cy="8359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00" y="2018669"/>
            <a:ext cx="7177049" cy="406289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701053" y="2246167"/>
            <a:ext cx="1160059" cy="2416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1673426"/>
            <a:ext cx="8420669" cy="398918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创建新的个人账号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0" y="1009936"/>
            <a:ext cx="9007522" cy="50482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登录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平台后，您可以免费创建并使用自己的个人账号。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6898" y="2808137"/>
            <a:ext cx="1293789" cy="151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94" y="1536946"/>
            <a:ext cx="7171382" cy="45853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037245"/>
            <a:ext cx="8500882" cy="481230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+mn-lt"/>
                <a:ea typeface="黑体" panose="02010609060101010101" pitchFamily="49" charset="-122"/>
              </a:rPr>
              <a:t>我的工作区主要功能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6199" y="1866441"/>
            <a:ext cx="3149885" cy="24896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4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13648"/>
            <a:ext cx="8641773" cy="933450"/>
          </a:xfrm>
        </p:spPr>
        <p:txBody>
          <a:bodyPr/>
          <a:lstStyle/>
          <a:p>
            <a:r>
              <a:rPr lang="zh-CN" altLang="en-US" sz="3600" b="1" dirty="0">
                <a:ea typeface="黑体" panose="02010609060101010101" pitchFamily="49" charset="-122"/>
              </a:rPr>
              <a:t>我的课题</a:t>
            </a:r>
            <a:endParaRPr lang="zh-CN" altLang="en-US" sz="3600" dirty="0"/>
          </a:p>
        </p:txBody>
      </p:sp>
      <p:sp>
        <p:nvSpPr>
          <p:cNvPr id="4" name="文本占位符 7"/>
          <p:cNvSpPr txBox="1">
            <a:spLocks/>
          </p:cNvSpPr>
          <p:nvPr/>
        </p:nvSpPr>
        <p:spPr bwMode="auto">
          <a:xfrm>
            <a:off x="559558" y="996288"/>
            <a:ext cx="831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可以在线添加、标识、管理</a:t>
            </a:r>
            <a:r>
              <a:rPr lang="en-US" altLang="zh-CN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平台提供的多种类型资源。</a:t>
            </a:r>
            <a:endParaRPr lang="en-US" altLang="zh-CN" kern="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4966" y="1609159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  </a:t>
            </a:r>
            <a:r>
              <a:rPr kumimoji="0"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包括：</a:t>
            </a:r>
            <a:endParaRPr kumimoji="0" lang="en-US" altLang="zh-TW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 Results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检索結果）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Saved Searches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（储存的检索历史）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Journal Articles – PDF or HTML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（期刊文章全文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– PDF or HTML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Images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（图像）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Video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（视频）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Audio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（音频）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Text Snippets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文本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剪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贴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User-created Citations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（客戶自己生成的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题录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Book Chapter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（电子书章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节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Journal Issue List result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（期刊目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录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結果）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Auto-Alert results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（储存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定题通告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Uploaded files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（上传文件）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kumimoji="0"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344488" lvl="1" indent="0" eaLnBrk="1" hangingPunct="1">
              <a:lnSpc>
                <a:spcPct val="90000"/>
              </a:lnSpc>
              <a:spcBef>
                <a:spcPct val="20000"/>
              </a:spcBef>
            </a:pPr>
            <a:endParaRPr kumimoji="0"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5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我的课题功能嵌入整个</a:t>
            </a:r>
            <a:r>
              <a:rPr lang="en-US" altLang="zh-CN" b="1" dirty="0">
                <a:ea typeface="黑体" panose="02010609060101010101" pitchFamily="49" charset="-122"/>
              </a:rPr>
              <a:t>Ovid</a:t>
            </a:r>
            <a:r>
              <a:rPr lang="zh-CN" altLang="en-US" b="1" dirty="0">
                <a:ea typeface="黑体" panose="02010609060101010101" pitchFamily="49" charset="-122"/>
              </a:rPr>
              <a:t>平台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6" y="1045555"/>
            <a:ext cx="4125671" cy="239142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36" y="4685067"/>
            <a:ext cx="4171950" cy="14668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7" y="4694592"/>
            <a:ext cx="3800475" cy="14573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29" y="2623271"/>
            <a:ext cx="3827195" cy="181582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3" y="1045555"/>
            <a:ext cx="3919179" cy="248562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32" y="1515573"/>
            <a:ext cx="3432270" cy="266064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92" y="2460895"/>
            <a:ext cx="3733160" cy="21405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67" y="1577341"/>
            <a:ext cx="3636968" cy="390768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我的课题的管理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" y="1003301"/>
            <a:ext cx="7964037" cy="50944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2262" y="2289521"/>
            <a:ext cx="2511189" cy="9162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09" y="1769072"/>
            <a:ext cx="4993513" cy="183248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93053" y="3758681"/>
            <a:ext cx="4008749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您不经常使用，但又暂时不想删除的课题可以放在封存课题中；删除的课题直接放入回收筒，您可以手动清空，或</a:t>
            </a:r>
            <a:r>
              <a:rPr lang="en-US" altLang="zh-CN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30</a:t>
            </a:r>
            <a:r>
              <a:rPr lang="zh-CN" altLang="en-US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天后系统自动彻底删除。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2262" y="3303570"/>
            <a:ext cx="2511189" cy="208729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374" y="5692466"/>
            <a:ext cx="8134066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如果您的机器安装了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Java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，您可以用鼠标拖动课题项目放置在不同目录。</a:t>
            </a:r>
          </a:p>
        </p:txBody>
      </p:sp>
    </p:spTree>
    <p:extLst>
      <p:ext uri="{BB962C8B-B14F-4D97-AF65-F5344CB8AC3E}">
        <p14:creationId xmlns:p14="http://schemas.microsoft.com/office/powerpoint/2010/main" val="1344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07" y="2042880"/>
            <a:ext cx="8420666" cy="41797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我的检索与定题通告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507" y="5260463"/>
            <a:ext cx="991059" cy="3666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51547" y="4358115"/>
            <a:ext cx="685684" cy="34049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1" name="文本占位符 7"/>
          <p:cNvSpPr txBox="1">
            <a:spLocks/>
          </p:cNvSpPr>
          <p:nvPr/>
        </p:nvSpPr>
        <p:spPr bwMode="auto">
          <a:xfrm>
            <a:off x="600502" y="1105471"/>
            <a:ext cx="77519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让您不用登录</a:t>
            </a:r>
            <a:r>
              <a:rPr lang="en-US" altLang="zh-CN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平台，不用检索，就可以随时跟踪获得最新研究进展。</a:t>
            </a:r>
            <a:endParaRPr lang="en-US" altLang="zh-CN" kern="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7932" y="5767892"/>
            <a:ext cx="1063582" cy="45471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98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自动定题通告设置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966143"/>
            <a:ext cx="7927216" cy="52125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2262" y="1968281"/>
            <a:ext cx="4817659" cy="21537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59559" y="2392943"/>
            <a:ext cx="7927216" cy="117946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76" y="1681252"/>
            <a:ext cx="1257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9559" y="3869175"/>
            <a:ext cx="7927216" cy="23094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2" y="3021032"/>
            <a:ext cx="7648147" cy="3157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自动定题通告设置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966143"/>
            <a:ext cx="7927216" cy="52125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9559" y="4186469"/>
            <a:ext cx="1596787" cy="276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6" y="1667510"/>
            <a:ext cx="7186684" cy="147268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6" y="3367691"/>
            <a:ext cx="7186684" cy="25307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7" y="1004123"/>
            <a:ext cx="8113879" cy="519515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编辑修改定题通告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31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07704" y="938237"/>
            <a:ext cx="5384800" cy="5299075"/>
            <a:chOff x="1907704" y="938237"/>
            <a:chExt cx="5384800" cy="5299075"/>
          </a:xfrm>
        </p:grpSpPr>
        <p:pic>
          <p:nvPicPr>
            <p:cNvPr id="6146" name="图片 10" descr="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9992" y="2215999"/>
              <a:ext cx="2955925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图片 11" descr="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7704" y="938237"/>
              <a:ext cx="5384800" cy="529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2" name="矩形 6"/>
          <p:cNvSpPr>
            <a:spLocks noChangeArrowheads="1"/>
          </p:cNvSpPr>
          <p:nvPr/>
        </p:nvSpPr>
        <p:spPr bwMode="auto">
          <a:xfrm>
            <a:off x="129970" y="116632"/>
            <a:ext cx="81187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400" b="1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  <a:cs typeface="ＭＳ Ｐゴシック"/>
              </a:rPr>
              <a:t>Ovid</a:t>
            </a:r>
            <a:r>
              <a:rPr lang="zh-CN" altLang="en-US" sz="3400" b="1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  <a:cs typeface="ＭＳ Ｐゴシック"/>
              </a:rPr>
              <a:t>完全集成整合权威性的农业文献资源</a:t>
            </a:r>
          </a:p>
        </p:txBody>
      </p:sp>
      <p:sp>
        <p:nvSpPr>
          <p:cNvPr id="6153" name="矩形 12"/>
          <p:cNvSpPr>
            <a:spLocks noChangeArrowheads="1"/>
          </p:cNvSpPr>
          <p:nvPr/>
        </p:nvSpPr>
        <p:spPr bwMode="auto">
          <a:xfrm>
            <a:off x="2267744" y="2708920"/>
            <a:ext cx="1358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AGRICOLA</a:t>
            </a:r>
            <a:endParaRPr lang="zh-CN" altLang="en-US" sz="18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4" name="矩形 13"/>
          <p:cNvSpPr>
            <a:spLocks noChangeArrowheads="1"/>
          </p:cNvSpPr>
          <p:nvPr/>
        </p:nvSpPr>
        <p:spPr bwMode="auto">
          <a:xfrm>
            <a:off x="3239992" y="5128564"/>
            <a:ext cx="714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FSTA</a:t>
            </a:r>
            <a:endParaRPr lang="zh-CN" altLang="en-US" sz="18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5" name="矩形 14"/>
          <p:cNvSpPr>
            <a:spLocks noChangeArrowheads="1"/>
          </p:cNvSpPr>
          <p:nvPr/>
        </p:nvSpPr>
        <p:spPr bwMode="auto">
          <a:xfrm>
            <a:off x="6012160" y="2893586"/>
            <a:ext cx="1091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AGRIS</a:t>
            </a:r>
            <a:endParaRPr lang="zh-CN" altLang="en-US" sz="18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6" name="矩形 15"/>
          <p:cNvSpPr>
            <a:spLocks noChangeArrowheads="1"/>
          </p:cNvSpPr>
          <p:nvPr/>
        </p:nvSpPr>
        <p:spPr bwMode="auto">
          <a:xfrm>
            <a:off x="3907751" y="1648767"/>
            <a:ext cx="1655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CAB ABSTRACTS</a:t>
            </a:r>
            <a:endParaRPr lang="zh-CN" altLang="en-US" sz="18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897388" y="5166516"/>
            <a:ext cx="1993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BIOSIS PREVIEW</a:t>
            </a:r>
            <a:endParaRPr lang="zh-CN" altLang="en-US" sz="18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5"/>
          <p:cNvSpPr>
            <a:spLocks noChangeArrowheads="1"/>
          </p:cNvSpPr>
          <p:nvPr/>
        </p:nvSpPr>
        <p:spPr bwMode="auto">
          <a:xfrm>
            <a:off x="3923928" y="3340552"/>
            <a:ext cx="1638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ＭＳ Ｐゴシック"/>
              </a:rPr>
              <a:t>Ovid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062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+mn-lt"/>
                <a:ea typeface="黑体" panose="02010609060101010101" pitchFamily="49" charset="-122"/>
              </a:rPr>
              <a:t>Email</a:t>
            </a:r>
            <a:r>
              <a:rPr lang="zh-CN" altLang="en-US" b="1" dirty="0">
                <a:latin typeface="+mn-lt"/>
                <a:ea typeface="黑体" panose="02010609060101010101" pitchFamily="49" charset="-122"/>
              </a:rPr>
              <a:t>收到的定题通告</a:t>
            </a:r>
            <a:r>
              <a:rPr lang="en-US" altLang="zh-CN" b="1" dirty="0">
                <a:latin typeface="+mn-lt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+mn-lt"/>
                <a:ea typeface="黑体" panose="02010609060101010101" pitchFamily="49" charset="-122"/>
              </a:rPr>
              <a:t>实例</a:t>
            </a:r>
          </a:p>
        </p:txBody>
      </p:sp>
      <p:grpSp>
        <p:nvGrpSpPr>
          <p:cNvPr id="8" name="Group 3"/>
          <p:cNvGrpSpPr/>
          <p:nvPr/>
        </p:nvGrpSpPr>
        <p:grpSpPr>
          <a:xfrm>
            <a:off x="341193" y="1135112"/>
            <a:ext cx="8416119" cy="4738277"/>
            <a:chOff x="-8186" y="381000"/>
            <a:chExt cx="8855572" cy="522389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8847386" cy="350520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6" y="3886200"/>
              <a:ext cx="8847386" cy="1718697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4"/>
          <p:cNvSpPr/>
          <p:nvPr/>
        </p:nvSpPr>
        <p:spPr>
          <a:xfrm>
            <a:off x="348973" y="1734895"/>
            <a:ext cx="1570243" cy="179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7"/>
          <p:cNvSpPr/>
          <p:nvPr/>
        </p:nvSpPr>
        <p:spPr>
          <a:xfrm>
            <a:off x="348973" y="2334676"/>
            <a:ext cx="4660536" cy="330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8"/>
          <p:cNvSpPr/>
          <p:nvPr/>
        </p:nvSpPr>
        <p:spPr>
          <a:xfrm>
            <a:off x="348973" y="2874479"/>
            <a:ext cx="8400559" cy="2998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5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413" y="224747"/>
            <a:ext cx="6172200" cy="415528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0768A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如需要更多详细内容</a:t>
            </a:r>
            <a:endParaRPr lang="en-US" altLang="zh-CN" sz="3600" b="1" dirty="0">
              <a:solidFill>
                <a:srgbClr val="0768A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-544643" y="1219043"/>
            <a:ext cx="9448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indent="-2921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发送邮件： </a:t>
            </a:r>
            <a:r>
              <a:rPr lang="en-GB" altLang="zh-CN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3"/>
              </a:rPr>
              <a:t>support@ovid.com</a:t>
            </a:r>
            <a:r>
              <a:rPr lang="en-GB" altLang="zh-CN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</a:t>
            </a:r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访问</a:t>
            </a:r>
            <a:r>
              <a:rPr lang="en-US" altLang="zh-CN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帮助资源中心：</a:t>
            </a:r>
            <a:endParaRPr lang="en-US" altLang="zh-CN" sz="24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CN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 </a:t>
            </a:r>
            <a:r>
              <a:rPr lang="zh-CN" altLang="en-US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英文版：</a:t>
            </a:r>
            <a:r>
              <a:rPr lang="en-GB" altLang="zh-CN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http://resourcenter.ovid.com</a:t>
            </a:r>
            <a:endParaRPr lang="en-GB" altLang="zh-CN" sz="24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 中文版：</a:t>
            </a:r>
            <a:r>
              <a:rPr lang="en-US" altLang="zh-CN" sz="2400" u="sng" dirty="0">
                <a:hlinkClick r:id="rId5"/>
              </a:rPr>
              <a:t>http://demo.ovid.com/training/cn/</a:t>
            </a:r>
            <a:endParaRPr lang="en-US" altLang="zh-CN" sz="2400" u="sng" dirty="0"/>
          </a:p>
          <a:p>
            <a:pPr lvl="4" eaLnBrk="1" hangingPunct="1">
              <a:spcBef>
                <a:spcPct val="0"/>
              </a:spcBef>
              <a:buClrTx/>
              <a:buNone/>
            </a:pPr>
            <a:endParaRPr lang="en-US" altLang="zh-CN" sz="24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None/>
            </a:pPr>
            <a:endParaRPr lang="en-US" altLang="zh-CN" sz="24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None/>
            </a:pPr>
            <a:endParaRPr lang="en-US" altLang="zh-CN" sz="24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None/>
            </a:pPr>
            <a:r>
              <a:rPr lang="zh-CN" altLang="en-US" sz="24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微信服务公众号：</a:t>
            </a:r>
            <a:endParaRPr lang="en-US" altLang="zh-CN" sz="24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None/>
            </a:pPr>
            <a:r>
              <a:rPr lang="zh-CN" altLang="en-US" sz="2400" dirty="0">
                <a:solidFill>
                  <a:srgbClr val="241866"/>
                </a:solidFill>
                <a:latin typeface="+mj-lt"/>
                <a:ea typeface="黑体" panose="02010609060101010101" pitchFamily="49" charset="-122"/>
              </a:rPr>
              <a:t>威科</a:t>
            </a:r>
            <a:r>
              <a:rPr lang="en-US" altLang="zh-CN" sz="2400" dirty="0">
                <a:solidFill>
                  <a:srgbClr val="241866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2400" dirty="0">
                <a:solidFill>
                  <a:srgbClr val="241866"/>
                </a:solidFill>
                <a:latin typeface="+mj-lt"/>
                <a:ea typeface="黑体" panose="02010609060101010101" pitchFamily="49" charset="-122"/>
              </a:rPr>
              <a:t>资源服务中心</a:t>
            </a:r>
            <a:endParaRPr lang="en-US" sz="2400" dirty="0">
              <a:solidFill>
                <a:srgbClr val="241866"/>
              </a:solidFill>
            </a:endParaRPr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endParaRPr lang="en-GB" altLang="zh-CN" sz="2400" dirty="0">
              <a:solidFill>
                <a:srgbClr val="0768A9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图片 3" descr="QR 代码&#10;&#10;描述已自动生成">
            <a:extLst>
              <a:ext uri="{FF2B5EF4-FFF2-40B4-BE49-F238E27FC236}">
                <a16:creationId xmlns:a16="http://schemas.microsoft.com/office/drawing/2014/main" id="{FFC44EA1-557A-43FA-9B19-42B1EBF4B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292" y="3026295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3992563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>
              <a:defRPr/>
            </a:pP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问题</a:t>
            </a: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</a:p>
          <a:p>
            <a:pPr marL="457200">
              <a:defRPr/>
            </a:pP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非常感谢</a:t>
            </a: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!</a:t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en-US" sz="3800" i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92080" y="5105400"/>
            <a:ext cx="39340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李宁</a:t>
            </a:r>
            <a:endParaRPr lang="es-ES" altLang="zh-CN" sz="22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Ovid</a:t>
            </a:r>
            <a:r>
              <a:rPr lang="zh-CN" altLang="en-US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培训经理</a:t>
            </a:r>
            <a:endParaRPr lang="es-ES" altLang="zh-CN" sz="22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zh-CN" sz="2200" u="sng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Ning.li@wolterskluwer.com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zh-CN" sz="2200" u="sng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support@ovid.com</a:t>
            </a:r>
          </a:p>
        </p:txBody>
      </p:sp>
    </p:spTree>
    <p:extLst>
      <p:ext uri="{BB962C8B-B14F-4D97-AF65-F5344CB8AC3E}">
        <p14:creationId xmlns:p14="http://schemas.microsoft.com/office/powerpoint/2010/main" val="4832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4FCF6F5-6DA7-44AC-A5EA-6DCBACFF0BAB}" type="slidenum">
              <a:rPr lang="zh-TW" altLang="en-US"/>
              <a:pPr eaLnBrk="1" hangingPunct="1"/>
              <a:t>8</a:t>
            </a:fld>
            <a:endParaRPr lang="en-US" altLang="zh-TW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06856"/>
            <a:ext cx="8153400" cy="4800600"/>
          </a:xfrm>
        </p:spPr>
        <p:txBody>
          <a:bodyPr/>
          <a:lstStyle/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由国际农业和生物科学中心编辑的，英文全称是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Centre Agriculture Bioscience International (CABI)</a:t>
            </a: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，该中心前身为英联邦国际农业局，是一个非盈利的国际农业学组织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世界最大的农学数据库，包含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600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多万条记录；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主题包括：农学、林业、园艺、畜牧、兽医、经济、植物保护、生物技术、遗传及育种、除草剂、灌溉、微生物、营养、寄生虫、环境保护、农村发展等等，同时还有旅游、休养及野生动物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数据库信息为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1910</a:t>
            </a: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年至今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TW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同时包括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万多篇全文信息。</a:t>
            </a:r>
          </a:p>
          <a:p>
            <a:pPr eaLnBrk="1" hangingPunct="1">
              <a:lnSpc>
                <a:spcPct val="90000"/>
              </a:lnSpc>
            </a:pPr>
            <a:endParaRPr lang="zh-CN" altLang="en-US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33400" y="301388"/>
            <a:ext cx="41910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3800" dirty="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CAB Abstracts</a:t>
            </a:r>
            <a:endParaRPr lang="zh-TW" altLang="en-US" sz="3800" dirty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0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990366-E590-4EF5-ACF8-BBC9E98E39BB}" type="slidenum">
              <a:rPr kumimoji="1" lang="zh-TW" altLang="en-US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kumimoji="1" lang="en-US" altLang="zh-TW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301625"/>
            <a:ext cx="41910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380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FSTA</a:t>
            </a:r>
            <a:endParaRPr kumimoji="1" lang="zh-TW" altLang="en-US" sz="380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700" y="1168737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食品科学与技术文摘数据库，由国际食品资讯服务中心（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IFIS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）出版，收录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万多种信息来源，涵盖超过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5300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种期刊，涉及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29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种语言，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53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个国家；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涵盖全世界的食品科学、食品技术以及与食品相关的人类营养学文献；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帮助食品行业工作者跟踪食品领域里的最新研究和进展；发展新的理念和产品，形成研究计划、规划出口市场、生产系统最优化以及利润保护；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最早回溯至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1969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除科技期刊，还包括、专利、图书、会议论文、报告、学位论文、标准和法规等；</a:t>
            </a:r>
            <a:endParaRPr lang="en-AU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提供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130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多万条数据记录，数据库内容每周更新；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丰富的</a:t>
            </a:r>
            <a:endParaRPr lang="en-AU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endParaRPr lang="en-US" altLang="zh-CN" kern="0" dirty="0"/>
          </a:p>
        </p:txBody>
      </p:sp>
    </p:spTree>
    <p:extLst>
      <p:ext uri="{BB962C8B-B14F-4D97-AF65-F5344CB8AC3E}">
        <p14:creationId xmlns:p14="http://schemas.microsoft.com/office/powerpoint/2010/main" val="23809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bjectAreaJournalCover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WK PPT Palette">
      <a:dk1>
        <a:sysClr val="windowText" lastClr="000000"/>
      </a:dk1>
      <a:lt1>
        <a:srgbClr val="FFFFFF"/>
      </a:lt1>
      <a:dk2>
        <a:srgbClr val="000000"/>
      </a:dk2>
      <a:lt2>
        <a:srgbClr val="C91632"/>
      </a:lt2>
      <a:accent1>
        <a:srgbClr val="0768A9"/>
      </a:accent1>
      <a:accent2>
        <a:srgbClr val="53AA37"/>
      </a:accent2>
      <a:accent3>
        <a:srgbClr val="841425"/>
      </a:accent3>
      <a:accent4>
        <a:srgbClr val="154874"/>
      </a:accent4>
      <a:accent5>
        <a:srgbClr val="397626"/>
      </a:accent5>
      <a:accent6>
        <a:srgbClr val="E79D8C"/>
      </a:accent6>
      <a:hlink>
        <a:srgbClr val="95B5D4"/>
      </a:hlink>
      <a:folHlink>
        <a:srgbClr val="B5D899"/>
      </a:folHlink>
    </a:clrScheme>
    <a:fontScheme name="Wolters Kluwer Tex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marL="182563" marR="0" indent="-182563" algn="l" defTabSz="7200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00000"/>
          <a:buFont typeface="Wingdings" pitchFamily="2" charset="2"/>
          <a:buNone/>
          <a:tabLst/>
          <a:defRPr kumimoji="0" sz="2400" b="0" i="1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ICML_v3">
  <a:themeElements>
    <a:clrScheme name="ICML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ICML_v3">
  <a:themeElements>
    <a:clrScheme name="ICML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SubjectAreaJournalCoverage</Template>
  <TotalTime>7888</TotalTime>
  <Words>4501</Words>
  <Application>Microsoft Office PowerPoint</Application>
  <PresentationFormat>全屏显示(4:3)</PresentationFormat>
  <Paragraphs>369</Paragraphs>
  <Slides>72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72</vt:i4>
      </vt:variant>
    </vt:vector>
  </HeadingPairs>
  <TitlesOfParts>
    <vt:vector size="87" baseType="lpstr">
      <vt:lpstr>Myriad Pro</vt:lpstr>
      <vt:lpstr>Myriad Web</vt:lpstr>
      <vt:lpstr>黑体</vt:lpstr>
      <vt:lpstr>华文中宋</vt:lpstr>
      <vt:lpstr>微软雅黑</vt:lpstr>
      <vt:lpstr>Arial</vt:lpstr>
      <vt:lpstr>Calibri</vt:lpstr>
      <vt:lpstr>Times New Roman</vt:lpstr>
      <vt:lpstr>Trebuchet MS</vt:lpstr>
      <vt:lpstr>Wingdings</vt:lpstr>
      <vt:lpstr>SubjectAreaJournalCoverage</vt:lpstr>
      <vt:lpstr>Template</vt:lpstr>
      <vt:lpstr>2_ICML_v3</vt:lpstr>
      <vt:lpstr>3_ICML_v3</vt:lpstr>
      <vt:lpstr>Standarddesign</vt:lpstr>
      <vt:lpstr>思想深度 信息宽度 </vt:lpstr>
      <vt:lpstr>威科集团(Wolters Kluwer)概览</vt:lpstr>
      <vt:lpstr>什么时候需要进行文献查询？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两个数据库同时登录方式</vt:lpstr>
      <vt:lpstr>通过图书馆网站登录</vt:lpstr>
      <vt:lpstr>PowerPoint 演示文稿</vt:lpstr>
      <vt:lpstr>PowerPoint 演示文稿</vt:lpstr>
      <vt:lpstr>PowerPoint 演示文稿</vt:lpstr>
      <vt:lpstr>点击  了解数据库内容和使用技巧</vt:lpstr>
      <vt:lpstr>Ovid平台检索界面</vt:lpstr>
      <vt:lpstr>根据研究课题特点，选择合适的检索模式</vt:lpstr>
      <vt:lpstr>基本检索快速获取初步结果</vt:lpstr>
      <vt:lpstr>基本检索结果</vt:lpstr>
      <vt:lpstr>高级检索更全面准确查找文献</vt:lpstr>
      <vt:lpstr>关键词检索-主题词自动匹配</vt:lpstr>
      <vt:lpstr>主题词组合检索</vt:lpstr>
      <vt:lpstr>组合检索</vt:lpstr>
      <vt:lpstr>检索工具——主题词表检索</vt:lpstr>
      <vt:lpstr>检索工具特点</vt:lpstr>
      <vt:lpstr>1)主题匹配</vt:lpstr>
      <vt:lpstr>Ovid根据主题词表提供可能匹配的主题词</vt:lpstr>
      <vt:lpstr>2)主题词库</vt:lpstr>
      <vt:lpstr>PowerPoint 演示文稿</vt:lpstr>
      <vt:lpstr>3)轮排索引</vt:lpstr>
      <vt:lpstr>PowerPoint 演示文稿</vt:lpstr>
      <vt:lpstr>4)主题词说明</vt:lpstr>
      <vt:lpstr>检索结果是主题词说明，而不是文献记录</vt:lpstr>
      <vt:lpstr>字段检索</vt:lpstr>
      <vt:lpstr>其他检索模式</vt:lpstr>
      <vt:lpstr>多个数据库检索，自动去重</vt:lpstr>
      <vt:lpstr>去重选择</vt:lpstr>
      <vt:lpstr>PowerPoint 演示文稿</vt:lpstr>
      <vt:lpstr>限制功能-与检索同时进行</vt:lpstr>
      <vt:lpstr>检索信息</vt:lpstr>
      <vt:lpstr>检索结果工具-检索信息</vt:lpstr>
      <vt:lpstr>检索结果工具-筛选工具</vt:lpstr>
      <vt:lpstr>Ovid检索结果输出</vt:lpstr>
      <vt:lpstr>PowerPoint 演示文稿</vt:lpstr>
      <vt:lpstr>PowerPoint 演示文稿</vt:lpstr>
      <vt:lpstr>CABI全文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个性化功能</vt:lpstr>
      <vt:lpstr>登录个人账号，激活我的工作区</vt:lpstr>
      <vt:lpstr>创建新的个人账号</vt:lpstr>
      <vt:lpstr>我的工作区主要功能</vt:lpstr>
      <vt:lpstr>我的课题</vt:lpstr>
      <vt:lpstr>我的课题功能嵌入整个Ovid平台</vt:lpstr>
      <vt:lpstr>我的课题的管理</vt:lpstr>
      <vt:lpstr>我的检索与定题通告</vt:lpstr>
      <vt:lpstr>自动定题通告设置1</vt:lpstr>
      <vt:lpstr>自动定题通告设置2</vt:lpstr>
      <vt:lpstr>编辑修改定题通告</vt:lpstr>
      <vt:lpstr>Email收到的定题通告-实例</vt:lpstr>
      <vt:lpstr>如需要更多详细内容</vt:lpstr>
      <vt:lpstr>PowerPoint 演示文稿</vt:lpstr>
    </vt:vector>
  </TitlesOfParts>
  <Company>Wolters Kluwer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Jennifer.Robinson</dc:creator>
  <cp:lastModifiedBy>Li, Ning</cp:lastModifiedBy>
  <cp:revision>496</cp:revision>
  <cp:lastPrinted>2012-04-17T20:23:53Z</cp:lastPrinted>
  <dcterms:created xsi:type="dcterms:W3CDTF">2013-02-27T15:12:02Z</dcterms:created>
  <dcterms:modified xsi:type="dcterms:W3CDTF">2021-04-15T03:08:16Z</dcterms:modified>
</cp:coreProperties>
</file>